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3" r:id="rId17"/>
    <p:sldId id="272" r:id="rId18"/>
    <p:sldId id="274" r:id="rId19"/>
    <p:sldId id="275" r:id="rId20"/>
    <p:sldId id="276" r:id="rId21"/>
    <p:sldId id="277" r:id="rId22"/>
    <p:sldId id="27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32C566-2DB8-4DC8-B074-10268759122B}" v="147" dt="2025-06-15T15:53:31.6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hagyashree Jadhav" userId="35c990ead8579078" providerId="LiveId" clId="{5F32C566-2DB8-4DC8-B074-10268759122B}"/>
    <pc:docChg chg="undo redo custSel addSld modSld">
      <pc:chgData name="Bhagyashree Jadhav" userId="35c990ead8579078" providerId="LiveId" clId="{5F32C566-2DB8-4DC8-B074-10268759122B}" dt="2025-06-15T15:53:31.673" v="417"/>
      <pc:docMkLst>
        <pc:docMk/>
      </pc:docMkLst>
      <pc:sldChg chg="modAnim">
        <pc:chgData name="Bhagyashree Jadhav" userId="35c990ead8579078" providerId="LiveId" clId="{5F32C566-2DB8-4DC8-B074-10268759122B}" dt="2025-06-15T15:48:50.388" v="356"/>
        <pc:sldMkLst>
          <pc:docMk/>
          <pc:sldMk cId="751102432" sldId="256"/>
        </pc:sldMkLst>
      </pc:sldChg>
      <pc:sldChg chg="modSp mod modAnim">
        <pc:chgData name="Bhagyashree Jadhav" userId="35c990ead8579078" providerId="LiveId" clId="{5F32C566-2DB8-4DC8-B074-10268759122B}" dt="2025-06-15T15:49:04.325" v="359"/>
        <pc:sldMkLst>
          <pc:docMk/>
          <pc:sldMk cId="678661997" sldId="258"/>
        </pc:sldMkLst>
        <pc:spChg chg="mod">
          <ac:chgData name="Bhagyashree Jadhav" userId="35c990ead8579078" providerId="LiveId" clId="{5F32C566-2DB8-4DC8-B074-10268759122B}" dt="2025-06-10T16:58:55.721" v="211" actId="123"/>
          <ac:spMkLst>
            <pc:docMk/>
            <pc:sldMk cId="678661997" sldId="258"/>
            <ac:spMk id="3" creationId="{182E4E0B-2EA9-FCA2-D251-A9BF432ABE89}"/>
          </ac:spMkLst>
        </pc:spChg>
      </pc:sldChg>
      <pc:sldChg chg="modSp mod modAnim">
        <pc:chgData name="Bhagyashree Jadhav" userId="35c990ead8579078" providerId="LiveId" clId="{5F32C566-2DB8-4DC8-B074-10268759122B}" dt="2025-06-15T15:49:19.504" v="362"/>
        <pc:sldMkLst>
          <pc:docMk/>
          <pc:sldMk cId="2820719334" sldId="259"/>
        </pc:sldMkLst>
        <pc:spChg chg="mod">
          <ac:chgData name="Bhagyashree Jadhav" userId="35c990ead8579078" providerId="LiveId" clId="{5F32C566-2DB8-4DC8-B074-10268759122B}" dt="2025-06-10T16:59:06.664" v="212" actId="123"/>
          <ac:spMkLst>
            <pc:docMk/>
            <pc:sldMk cId="2820719334" sldId="259"/>
            <ac:spMk id="3" creationId="{7EA33431-B4D1-0F2A-B599-6A6B7520F7B7}"/>
          </ac:spMkLst>
        </pc:spChg>
      </pc:sldChg>
      <pc:sldChg chg="modAnim">
        <pc:chgData name="Bhagyashree Jadhav" userId="35c990ead8579078" providerId="LiveId" clId="{5F32C566-2DB8-4DC8-B074-10268759122B}" dt="2025-06-15T15:49:38.059" v="366"/>
        <pc:sldMkLst>
          <pc:docMk/>
          <pc:sldMk cId="278662675" sldId="260"/>
        </pc:sldMkLst>
      </pc:sldChg>
      <pc:sldChg chg="modSp mod modAnim">
        <pc:chgData name="Bhagyashree Jadhav" userId="35c990ead8579078" providerId="LiveId" clId="{5F32C566-2DB8-4DC8-B074-10268759122B}" dt="2025-06-15T15:49:51.392" v="369"/>
        <pc:sldMkLst>
          <pc:docMk/>
          <pc:sldMk cId="836207547" sldId="261"/>
        </pc:sldMkLst>
        <pc:spChg chg="mod">
          <ac:chgData name="Bhagyashree Jadhav" userId="35c990ead8579078" providerId="LiveId" clId="{5F32C566-2DB8-4DC8-B074-10268759122B}" dt="2025-06-10T16:28:38.222" v="66" actId="20577"/>
          <ac:spMkLst>
            <pc:docMk/>
            <pc:sldMk cId="836207547" sldId="261"/>
            <ac:spMk id="2" creationId="{D122E1FD-46A3-009A-1230-103DB48588A1}"/>
          </ac:spMkLst>
        </pc:spChg>
        <pc:spChg chg="mod">
          <ac:chgData name="Bhagyashree Jadhav" userId="35c990ead8579078" providerId="LiveId" clId="{5F32C566-2DB8-4DC8-B074-10268759122B}" dt="2025-06-10T16:59:15.615" v="213" actId="123"/>
          <ac:spMkLst>
            <pc:docMk/>
            <pc:sldMk cId="836207547" sldId="261"/>
            <ac:spMk id="3" creationId="{C4DA847F-B57D-A7C4-8878-CFBC970D9450}"/>
          </ac:spMkLst>
        </pc:spChg>
      </pc:sldChg>
      <pc:sldChg chg="modAnim">
        <pc:chgData name="Bhagyashree Jadhav" userId="35c990ead8579078" providerId="LiveId" clId="{5F32C566-2DB8-4DC8-B074-10268759122B}" dt="2025-06-15T15:50:08.334" v="373"/>
        <pc:sldMkLst>
          <pc:docMk/>
          <pc:sldMk cId="2179422093" sldId="262"/>
        </pc:sldMkLst>
      </pc:sldChg>
      <pc:sldChg chg="addSp modSp new mod modAnim">
        <pc:chgData name="Bhagyashree Jadhav" userId="35c990ead8579078" providerId="LiveId" clId="{5F32C566-2DB8-4DC8-B074-10268759122B}" dt="2025-06-15T15:50:24.897" v="377"/>
        <pc:sldMkLst>
          <pc:docMk/>
          <pc:sldMk cId="67700569" sldId="263"/>
        </pc:sldMkLst>
        <pc:spChg chg="mod">
          <ac:chgData name="Bhagyashree Jadhav" userId="35c990ead8579078" providerId="LiveId" clId="{5F32C566-2DB8-4DC8-B074-10268759122B}" dt="2025-06-10T16:12:00.942" v="9" actId="2711"/>
          <ac:spMkLst>
            <pc:docMk/>
            <pc:sldMk cId="67700569" sldId="263"/>
            <ac:spMk id="2" creationId="{8EC093AA-90FC-F68E-9AD3-ED440326D568}"/>
          </ac:spMkLst>
        </pc:spChg>
        <pc:spChg chg="mod">
          <ac:chgData name="Bhagyashree Jadhav" userId="35c990ead8579078" providerId="LiveId" clId="{5F32C566-2DB8-4DC8-B074-10268759122B}" dt="2025-06-10T16:59:27.679" v="214" actId="123"/>
          <ac:spMkLst>
            <pc:docMk/>
            <pc:sldMk cId="67700569" sldId="263"/>
            <ac:spMk id="3" creationId="{12D5364B-DDBF-E44F-3F88-D9B110A0C0DB}"/>
          </ac:spMkLst>
        </pc:spChg>
        <pc:picChg chg="add mod">
          <ac:chgData name="Bhagyashree Jadhav" userId="35c990ead8579078" providerId="LiveId" clId="{5F32C566-2DB8-4DC8-B074-10268759122B}" dt="2025-06-10T17:06:36.170" v="272" actId="1076"/>
          <ac:picMkLst>
            <pc:docMk/>
            <pc:sldMk cId="67700569" sldId="263"/>
            <ac:picMk id="2050" creationId="{4A17F2B0-329D-76E3-0418-541595316F79}"/>
          </ac:picMkLst>
        </pc:picChg>
      </pc:sldChg>
      <pc:sldChg chg="addSp modSp new mod modAnim">
        <pc:chgData name="Bhagyashree Jadhav" userId="35c990ead8579078" providerId="LiveId" clId="{5F32C566-2DB8-4DC8-B074-10268759122B}" dt="2025-06-15T15:50:38.719" v="380"/>
        <pc:sldMkLst>
          <pc:docMk/>
          <pc:sldMk cId="875611166" sldId="264"/>
        </pc:sldMkLst>
        <pc:spChg chg="mod">
          <ac:chgData name="Bhagyashree Jadhav" userId="35c990ead8579078" providerId="LiveId" clId="{5F32C566-2DB8-4DC8-B074-10268759122B}" dt="2025-06-10T16:14:57.189" v="16"/>
          <ac:spMkLst>
            <pc:docMk/>
            <pc:sldMk cId="875611166" sldId="264"/>
            <ac:spMk id="2" creationId="{0D9D32E4-5097-C9D0-2A83-A11CAE34F1CB}"/>
          </ac:spMkLst>
        </pc:spChg>
        <pc:spChg chg="mod">
          <ac:chgData name="Bhagyashree Jadhav" userId="35c990ead8579078" providerId="LiveId" clId="{5F32C566-2DB8-4DC8-B074-10268759122B}" dt="2025-06-10T17:00:25.828" v="240" actId="20577"/>
          <ac:spMkLst>
            <pc:docMk/>
            <pc:sldMk cId="875611166" sldId="264"/>
            <ac:spMk id="3" creationId="{D55B7660-9D9F-35AB-A237-B89E12958408}"/>
          </ac:spMkLst>
        </pc:spChg>
        <pc:picChg chg="add mod">
          <ac:chgData name="Bhagyashree Jadhav" userId="35c990ead8579078" providerId="LiveId" clId="{5F32C566-2DB8-4DC8-B074-10268759122B}" dt="2025-06-10T17:10:00.445" v="286"/>
          <ac:picMkLst>
            <pc:docMk/>
            <pc:sldMk cId="875611166" sldId="264"/>
            <ac:picMk id="3074" creationId="{6519078E-9A64-2CFF-7B56-0E609C08778E}"/>
          </ac:picMkLst>
        </pc:picChg>
      </pc:sldChg>
      <pc:sldChg chg="addSp delSp modSp new mod modAnim">
        <pc:chgData name="Bhagyashree Jadhav" userId="35c990ead8579078" providerId="LiveId" clId="{5F32C566-2DB8-4DC8-B074-10268759122B}" dt="2025-06-15T15:50:58.968" v="383"/>
        <pc:sldMkLst>
          <pc:docMk/>
          <pc:sldMk cId="1521541038" sldId="265"/>
        </pc:sldMkLst>
        <pc:spChg chg="mod">
          <ac:chgData name="Bhagyashree Jadhav" userId="35c990ead8579078" providerId="LiveId" clId="{5F32C566-2DB8-4DC8-B074-10268759122B}" dt="2025-06-10T16:16:55.916" v="28" actId="2711"/>
          <ac:spMkLst>
            <pc:docMk/>
            <pc:sldMk cId="1521541038" sldId="265"/>
            <ac:spMk id="2" creationId="{D3DC8FFD-3290-38CE-DA16-54AFF2F648B7}"/>
          </ac:spMkLst>
        </pc:spChg>
        <pc:spChg chg="mod">
          <ac:chgData name="Bhagyashree Jadhav" userId="35c990ead8579078" providerId="LiveId" clId="{5F32C566-2DB8-4DC8-B074-10268759122B}" dt="2025-06-10T17:00:43.920" v="242" actId="123"/>
          <ac:spMkLst>
            <pc:docMk/>
            <pc:sldMk cId="1521541038" sldId="265"/>
            <ac:spMk id="3" creationId="{0E86A6D2-4786-3F23-939C-29420869765C}"/>
          </ac:spMkLst>
        </pc:spChg>
        <pc:picChg chg="add mod modCrop">
          <ac:chgData name="Bhagyashree Jadhav" userId="35c990ead8579078" providerId="LiveId" clId="{5F32C566-2DB8-4DC8-B074-10268759122B}" dt="2025-06-10T17:13:48.548" v="304" actId="1076"/>
          <ac:picMkLst>
            <pc:docMk/>
            <pc:sldMk cId="1521541038" sldId="265"/>
            <ac:picMk id="7" creationId="{DB612402-1359-DD1E-D47D-1305ADADC6B8}"/>
          </ac:picMkLst>
        </pc:picChg>
      </pc:sldChg>
      <pc:sldChg chg="addSp modSp new mod modAnim">
        <pc:chgData name="Bhagyashree Jadhav" userId="35c990ead8579078" providerId="LiveId" clId="{5F32C566-2DB8-4DC8-B074-10268759122B}" dt="2025-06-15T15:51:13.237" v="386"/>
        <pc:sldMkLst>
          <pc:docMk/>
          <pc:sldMk cId="2855762709" sldId="266"/>
        </pc:sldMkLst>
        <pc:spChg chg="mod">
          <ac:chgData name="Bhagyashree Jadhav" userId="35c990ead8579078" providerId="LiveId" clId="{5F32C566-2DB8-4DC8-B074-10268759122B}" dt="2025-06-10T16:19:16.182" v="33"/>
          <ac:spMkLst>
            <pc:docMk/>
            <pc:sldMk cId="2855762709" sldId="266"/>
            <ac:spMk id="2" creationId="{E5660B6B-EA69-66F5-0829-741436239EE9}"/>
          </ac:spMkLst>
        </pc:spChg>
        <pc:spChg chg="mod">
          <ac:chgData name="Bhagyashree Jadhav" userId="35c990ead8579078" providerId="LiveId" clId="{5F32C566-2DB8-4DC8-B074-10268759122B}" dt="2025-06-10T17:15:34.100" v="313" actId="20577"/>
          <ac:spMkLst>
            <pc:docMk/>
            <pc:sldMk cId="2855762709" sldId="266"/>
            <ac:spMk id="3" creationId="{4297F31C-2937-734B-DDCB-220627B3DD79}"/>
          </ac:spMkLst>
        </pc:spChg>
        <pc:picChg chg="add mod">
          <ac:chgData name="Bhagyashree Jadhav" userId="35c990ead8579078" providerId="LiveId" clId="{5F32C566-2DB8-4DC8-B074-10268759122B}" dt="2025-06-10T17:15:24.756" v="312" actId="14100"/>
          <ac:picMkLst>
            <pc:docMk/>
            <pc:sldMk cId="2855762709" sldId="266"/>
            <ac:picMk id="5" creationId="{CAAD1EDD-D803-B9DD-4D4F-08E6FAF7476E}"/>
          </ac:picMkLst>
        </pc:picChg>
      </pc:sldChg>
      <pc:sldChg chg="addSp modSp new mod modAnim">
        <pc:chgData name="Bhagyashree Jadhav" userId="35c990ead8579078" providerId="LiveId" clId="{5F32C566-2DB8-4DC8-B074-10268759122B}" dt="2025-06-15T15:51:26.851" v="389"/>
        <pc:sldMkLst>
          <pc:docMk/>
          <pc:sldMk cId="3306667647" sldId="267"/>
        </pc:sldMkLst>
        <pc:spChg chg="mod">
          <ac:chgData name="Bhagyashree Jadhav" userId="35c990ead8579078" providerId="LiveId" clId="{5F32C566-2DB8-4DC8-B074-10268759122B}" dt="2025-06-10T16:21:14.607" v="41" actId="2711"/>
          <ac:spMkLst>
            <pc:docMk/>
            <pc:sldMk cId="3306667647" sldId="267"/>
            <ac:spMk id="2" creationId="{56598AB9-B5A3-276D-213F-62133BDCFB45}"/>
          </ac:spMkLst>
        </pc:spChg>
        <pc:spChg chg="mod">
          <ac:chgData name="Bhagyashree Jadhav" userId="35c990ead8579078" providerId="LiveId" clId="{5F32C566-2DB8-4DC8-B074-10268759122B}" dt="2025-06-10T17:01:02.546" v="244" actId="123"/>
          <ac:spMkLst>
            <pc:docMk/>
            <pc:sldMk cId="3306667647" sldId="267"/>
            <ac:spMk id="3" creationId="{92A12A1F-9FD7-E092-4254-6661DE648705}"/>
          </ac:spMkLst>
        </pc:spChg>
        <pc:picChg chg="add mod">
          <ac:chgData name="Bhagyashree Jadhav" userId="35c990ead8579078" providerId="LiveId" clId="{5F32C566-2DB8-4DC8-B074-10268759122B}" dt="2025-06-10T17:16:47.559" v="323"/>
          <ac:picMkLst>
            <pc:docMk/>
            <pc:sldMk cId="3306667647" sldId="267"/>
            <ac:picMk id="5" creationId="{7D9473A1-98E3-9BAB-D3CD-76FE8D1B383E}"/>
          </ac:picMkLst>
        </pc:picChg>
      </pc:sldChg>
      <pc:sldChg chg="addSp modSp new mod modAnim">
        <pc:chgData name="Bhagyashree Jadhav" userId="35c990ead8579078" providerId="LiveId" clId="{5F32C566-2DB8-4DC8-B074-10268759122B}" dt="2025-06-15T15:51:38.969" v="392"/>
        <pc:sldMkLst>
          <pc:docMk/>
          <pc:sldMk cId="1218755093" sldId="268"/>
        </pc:sldMkLst>
        <pc:spChg chg="mod">
          <ac:chgData name="Bhagyashree Jadhav" userId="35c990ead8579078" providerId="LiveId" clId="{5F32C566-2DB8-4DC8-B074-10268759122B}" dt="2025-06-10T16:23:32.989" v="50" actId="2711"/>
          <ac:spMkLst>
            <pc:docMk/>
            <pc:sldMk cId="1218755093" sldId="268"/>
            <ac:spMk id="2" creationId="{599A5E64-23DA-4ECB-71F3-E9BF791B2D83}"/>
          </ac:spMkLst>
        </pc:spChg>
        <pc:spChg chg="mod">
          <ac:chgData name="Bhagyashree Jadhav" userId="35c990ead8579078" providerId="LiveId" clId="{5F32C566-2DB8-4DC8-B074-10268759122B}" dt="2025-06-10T17:01:08.055" v="245" actId="123"/>
          <ac:spMkLst>
            <pc:docMk/>
            <pc:sldMk cId="1218755093" sldId="268"/>
            <ac:spMk id="3" creationId="{B2167065-75E1-7B5E-4B13-D847FAA1D7BA}"/>
          </ac:spMkLst>
        </pc:spChg>
        <pc:picChg chg="add mod modCrop">
          <ac:chgData name="Bhagyashree Jadhav" userId="35c990ead8579078" providerId="LiveId" clId="{5F32C566-2DB8-4DC8-B074-10268759122B}" dt="2025-06-10T17:17:58.177" v="330"/>
          <ac:picMkLst>
            <pc:docMk/>
            <pc:sldMk cId="1218755093" sldId="268"/>
            <ac:picMk id="5" creationId="{6D2199CD-D19D-8668-FC00-D19003D45DE6}"/>
          </ac:picMkLst>
        </pc:picChg>
      </pc:sldChg>
      <pc:sldChg chg="addSp modSp new mod modAnim">
        <pc:chgData name="Bhagyashree Jadhav" userId="35c990ead8579078" providerId="LiveId" clId="{5F32C566-2DB8-4DC8-B074-10268759122B}" dt="2025-06-15T15:51:57.286" v="396"/>
        <pc:sldMkLst>
          <pc:docMk/>
          <pc:sldMk cId="2725769055" sldId="269"/>
        </pc:sldMkLst>
        <pc:spChg chg="mod">
          <ac:chgData name="Bhagyashree Jadhav" userId="35c990ead8579078" providerId="LiveId" clId="{5F32C566-2DB8-4DC8-B074-10268759122B}" dt="2025-06-10T16:27:14.446" v="62" actId="2711"/>
          <ac:spMkLst>
            <pc:docMk/>
            <pc:sldMk cId="2725769055" sldId="269"/>
            <ac:spMk id="2" creationId="{A4EFA5D5-FFF6-9761-8AC7-FEEB3DF8A87C}"/>
          </ac:spMkLst>
        </pc:spChg>
        <pc:spChg chg="mod">
          <ac:chgData name="Bhagyashree Jadhav" userId="35c990ead8579078" providerId="LiveId" clId="{5F32C566-2DB8-4DC8-B074-10268759122B}" dt="2025-06-15T15:51:53.787" v="395" actId="20577"/>
          <ac:spMkLst>
            <pc:docMk/>
            <pc:sldMk cId="2725769055" sldId="269"/>
            <ac:spMk id="3" creationId="{22F49998-7D7A-1289-9F80-3656FEEFA871}"/>
          </ac:spMkLst>
        </pc:spChg>
        <pc:picChg chg="add mod">
          <ac:chgData name="Bhagyashree Jadhav" userId="35c990ead8579078" providerId="LiveId" clId="{5F32C566-2DB8-4DC8-B074-10268759122B}" dt="2025-06-10T17:19:20.677" v="336" actId="14100"/>
          <ac:picMkLst>
            <pc:docMk/>
            <pc:sldMk cId="2725769055" sldId="269"/>
            <ac:picMk id="5" creationId="{58CF523F-B226-7E03-3420-67270486E5B7}"/>
          </ac:picMkLst>
        </pc:picChg>
      </pc:sldChg>
      <pc:sldChg chg="addSp modSp new mod modAnim">
        <pc:chgData name="Bhagyashree Jadhav" userId="35c990ead8579078" providerId="LiveId" clId="{5F32C566-2DB8-4DC8-B074-10268759122B}" dt="2025-06-15T15:52:13.820" v="400"/>
        <pc:sldMkLst>
          <pc:docMk/>
          <pc:sldMk cId="1519249067" sldId="270"/>
        </pc:sldMkLst>
        <pc:spChg chg="mod">
          <ac:chgData name="Bhagyashree Jadhav" userId="35c990ead8579078" providerId="LiveId" clId="{5F32C566-2DB8-4DC8-B074-10268759122B}" dt="2025-06-10T16:29:25.557" v="71" actId="2711"/>
          <ac:spMkLst>
            <pc:docMk/>
            <pc:sldMk cId="1519249067" sldId="270"/>
            <ac:spMk id="2" creationId="{8F60F9D1-C806-E5B8-616D-C28E061726BA}"/>
          </ac:spMkLst>
        </pc:spChg>
        <pc:spChg chg="mod">
          <ac:chgData name="Bhagyashree Jadhav" userId="35c990ead8579078" providerId="LiveId" clId="{5F32C566-2DB8-4DC8-B074-10268759122B}" dt="2025-06-10T17:01:20.218" v="247" actId="123"/>
          <ac:spMkLst>
            <pc:docMk/>
            <pc:sldMk cId="1519249067" sldId="270"/>
            <ac:spMk id="3" creationId="{BE59373A-29DC-9C29-30DF-1E9375AA340E}"/>
          </ac:spMkLst>
        </pc:spChg>
        <pc:picChg chg="add mod">
          <ac:chgData name="Bhagyashree Jadhav" userId="35c990ead8579078" providerId="LiveId" clId="{5F32C566-2DB8-4DC8-B074-10268759122B}" dt="2025-06-10T17:23:33.222" v="352" actId="29295"/>
          <ac:picMkLst>
            <pc:docMk/>
            <pc:sldMk cId="1519249067" sldId="270"/>
            <ac:picMk id="5" creationId="{E5B5D902-BC33-62A8-E010-CB1E5B819052}"/>
          </ac:picMkLst>
        </pc:picChg>
      </pc:sldChg>
      <pc:sldChg chg="modSp new mod modAnim">
        <pc:chgData name="Bhagyashree Jadhav" userId="35c990ead8579078" providerId="LiveId" clId="{5F32C566-2DB8-4DC8-B074-10268759122B}" dt="2025-06-15T15:52:29.619" v="403"/>
        <pc:sldMkLst>
          <pc:docMk/>
          <pc:sldMk cId="1437418188" sldId="271"/>
        </pc:sldMkLst>
        <pc:spChg chg="mod">
          <ac:chgData name="Bhagyashree Jadhav" userId="35c990ead8579078" providerId="LiveId" clId="{5F32C566-2DB8-4DC8-B074-10268759122B}" dt="2025-06-10T16:31:30.104" v="77" actId="2711"/>
          <ac:spMkLst>
            <pc:docMk/>
            <pc:sldMk cId="1437418188" sldId="271"/>
            <ac:spMk id="2" creationId="{1D14C170-09F3-2593-C212-766C66526FFA}"/>
          </ac:spMkLst>
        </pc:spChg>
        <pc:spChg chg="mod">
          <ac:chgData name="Bhagyashree Jadhav" userId="35c990ead8579078" providerId="LiveId" clId="{5F32C566-2DB8-4DC8-B074-10268759122B}" dt="2025-06-10T17:01:32.512" v="248" actId="123"/>
          <ac:spMkLst>
            <pc:docMk/>
            <pc:sldMk cId="1437418188" sldId="271"/>
            <ac:spMk id="3" creationId="{5AE1B29F-4B6D-CF22-C43D-5D9707DD0492}"/>
          </ac:spMkLst>
        </pc:spChg>
      </pc:sldChg>
      <pc:sldChg chg="modSp new mod modAnim">
        <pc:chgData name="Bhagyashree Jadhav" userId="35c990ead8579078" providerId="LiveId" clId="{5F32C566-2DB8-4DC8-B074-10268759122B}" dt="2025-06-15T15:52:49.161" v="407"/>
        <pc:sldMkLst>
          <pc:docMk/>
          <pc:sldMk cId="2980020160" sldId="272"/>
        </pc:sldMkLst>
        <pc:spChg chg="mod">
          <ac:chgData name="Bhagyashree Jadhav" userId="35c990ead8579078" providerId="LiveId" clId="{5F32C566-2DB8-4DC8-B074-10268759122B}" dt="2025-06-10T16:37:57.454" v="120" actId="2711"/>
          <ac:spMkLst>
            <pc:docMk/>
            <pc:sldMk cId="2980020160" sldId="272"/>
            <ac:spMk id="2" creationId="{A6123F95-9BF2-B59F-6F87-BA0A90101A78}"/>
          </ac:spMkLst>
        </pc:spChg>
        <pc:spChg chg="mod">
          <ac:chgData name="Bhagyashree Jadhav" userId="35c990ead8579078" providerId="LiveId" clId="{5F32C566-2DB8-4DC8-B074-10268759122B}" dt="2025-06-10T17:01:51.463" v="250" actId="123"/>
          <ac:spMkLst>
            <pc:docMk/>
            <pc:sldMk cId="2980020160" sldId="272"/>
            <ac:spMk id="3" creationId="{496844A7-D623-0B4D-2E58-4BBF0B93C160}"/>
          </ac:spMkLst>
        </pc:spChg>
      </pc:sldChg>
      <pc:sldChg chg="modSp new mod modAnim">
        <pc:chgData name="Bhagyashree Jadhav" userId="35c990ead8579078" providerId="LiveId" clId="{5F32C566-2DB8-4DC8-B074-10268759122B}" dt="2025-06-15T15:52:40.158" v="405"/>
        <pc:sldMkLst>
          <pc:docMk/>
          <pc:sldMk cId="2171617669" sldId="273"/>
        </pc:sldMkLst>
        <pc:spChg chg="mod">
          <ac:chgData name="Bhagyashree Jadhav" userId="35c990ead8579078" providerId="LiveId" clId="{5F32C566-2DB8-4DC8-B074-10268759122B}" dt="2025-06-10T16:38:40.001" v="123" actId="2711"/>
          <ac:spMkLst>
            <pc:docMk/>
            <pc:sldMk cId="2171617669" sldId="273"/>
            <ac:spMk id="2" creationId="{718F76CC-5528-FC76-ABF1-61A7906ACE37}"/>
          </ac:spMkLst>
        </pc:spChg>
        <pc:spChg chg="mod">
          <ac:chgData name="Bhagyashree Jadhav" userId="35c990ead8579078" providerId="LiveId" clId="{5F32C566-2DB8-4DC8-B074-10268759122B}" dt="2025-06-10T17:01:40.877" v="249" actId="123"/>
          <ac:spMkLst>
            <pc:docMk/>
            <pc:sldMk cId="2171617669" sldId="273"/>
            <ac:spMk id="3" creationId="{C502CC81-9999-0D77-CB65-FEEE88705EFB}"/>
          </ac:spMkLst>
        </pc:spChg>
      </pc:sldChg>
      <pc:sldChg chg="modSp new mod modAnim">
        <pc:chgData name="Bhagyashree Jadhav" userId="35c990ead8579078" providerId="LiveId" clId="{5F32C566-2DB8-4DC8-B074-10268759122B}" dt="2025-06-15T15:52:58.400" v="409"/>
        <pc:sldMkLst>
          <pc:docMk/>
          <pc:sldMk cId="3948196985" sldId="274"/>
        </pc:sldMkLst>
        <pc:spChg chg="mod">
          <ac:chgData name="Bhagyashree Jadhav" userId="35c990ead8579078" providerId="LiveId" clId="{5F32C566-2DB8-4DC8-B074-10268759122B}" dt="2025-06-10T16:48:27.329" v="145" actId="2711"/>
          <ac:spMkLst>
            <pc:docMk/>
            <pc:sldMk cId="3948196985" sldId="274"/>
            <ac:spMk id="2" creationId="{431F1178-A49C-F966-8E03-7C43C919E0DB}"/>
          </ac:spMkLst>
        </pc:spChg>
        <pc:spChg chg="mod">
          <ac:chgData name="Bhagyashree Jadhav" userId="35c990ead8579078" providerId="LiveId" clId="{5F32C566-2DB8-4DC8-B074-10268759122B}" dt="2025-06-10T17:01:58.436" v="251" actId="123"/>
          <ac:spMkLst>
            <pc:docMk/>
            <pc:sldMk cId="3948196985" sldId="274"/>
            <ac:spMk id="3" creationId="{D4E594AD-5E98-D248-F86A-1B879B1018FA}"/>
          </ac:spMkLst>
        </pc:spChg>
      </pc:sldChg>
      <pc:sldChg chg="modSp new mod modAnim">
        <pc:chgData name="Bhagyashree Jadhav" userId="35c990ead8579078" providerId="LiveId" clId="{5F32C566-2DB8-4DC8-B074-10268759122B}" dt="2025-06-15T15:53:08.861" v="412"/>
        <pc:sldMkLst>
          <pc:docMk/>
          <pc:sldMk cId="2130352167" sldId="275"/>
        </pc:sldMkLst>
        <pc:spChg chg="mod">
          <ac:chgData name="Bhagyashree Jadhav" userId="35c990ead8579078" providerId="LiveId" clId="{5F32C566-2DB8-4DC8-B074-10268759122B}" dt="2025-06-10T16:50:34.562" v="162" actId="2711"/>
          <ac:spMkLst>
            <pc:docMk/>
            <pc:sldMk cId="2130352167" sldId="275"/>
            <ac:spMk id="2" creationId="{2E051772-E8F5-3B3C-CF99-752F6848B40C}"/>
          </ac:spMkLst>
        </pc:spChg>
        <pc:spChg chg="mod">
          <ac:chgData name="Bhagyashree Jadhav" userId="35c990ead8579078" providerId="LiveId" clId="{5F32C566-2DB8-4DC8-B074-10268759122B}" dt="2025-06-10T17:02:05.667" v="252" actId="123"/>
          <ac:spMkLst>
            <pc:docMk/>
            <pc:sldMk cId="2130352167" sldId="275"/>
            <ac:spMk id="3" creationId="{9D9847CF-D605-DC11-6EE1-19A7E898D77E}"/>
          </ac:spMkLst>
        </pc:spChg>
      </pc:sldChg>
      <pc:sldChg chg="modSp new mod modAnim">
        <pc:chgData name="Bhagyashree Jadhav" userId="35c990ead8579078" providerId="LiveId" clId="{5F32C566-2DB8-4DC8-B074-10268759122B}" dt="2025-06-15T15:53:19.135" v="414"/>
        <pc:sldMkLst>
          <pc:docMk/>
          <pc:sldMk cId="36610334" sldId="276"/>
        </pc:sldMkLst>
        <pc:spChg chg="mod">
          <ac:chgData name="Bhagyashree Jadhav" userId="35c990ead8579078" providerId="LiveId" clId="{5F32C566-2DB8-4DC8-B074-10268759122B}" dt="2025-06-10T16:53:16.935" v="178" actId="2711"/>
          <ac:spMkLst>
            <pc:docMk/>
            <pc:sldMk cId="36610334" sldId="276"/>
            <ac:spMk id="2" creationId="{C3A79DCD-DA84-BC04-51CA-27DCBF9D42A8}"/>
          </ac:spMkLst>
        </pc:spChg>
        <pc:spChg chg="mod">
          <ac:chgData name="Bhagyashree Jadhav" userId="35c990ead8579078" providerId="LiveId" clId="{5F32C566-2DB8-4DC8-B074-10268759122B}" dt="2025-06-10T17:02:11.544" v="253" actId="123"/>
          <ac:spMkLst>
            <pc:docMk/>
            <pc:sldMk cId="36610334" sldId="276"/>
            <ac:spMk id="3" creationId="{BBE386FE-825A-4D0C-C513-5A6E9C14F25D}"/>
          </ac:spMkLst>
        </pc:spChg>
      </pc:sldChg>
      <pc:sldChg chg="modSp new mod modAnim">
        <pc:chgData name="Bhagyashree Jadhav" userId="35c990ead8579078" providerId="LiveId" clId="{5F32C566-2DB8-4DC8-B074-10268759122B}" dt="2025-06-15T15:53:26.548" v="416"/>
        <pc:sldMkLst>
          <pc:docMk/>
          <pc:sldMk cId="287672148" sldId="277"/>
        </pc:sldMkLst>
        <pc:spChg chg="mod">
          <ac:chgData name="Bhagyashree Jadhav" userId="35c990ead8579078" providerId="LiveId" clId="{5F32C566-2DB8-4DC8-B074-10268759122B}" dt="2025-06-10T16:55:52.662" v="186" actId="2711"/>
          <ac:spMkLst>
            <pc:docMk/>
            <pc:sldMk cId="287672148" sldId="277"/>
            <ac:spMk id="2" creationId="{1A1912E1-3608-39AB-AB5B-F1A720475334}"/>
          </ac:spMkLst>
        </pc:spChg>
        <pc:spChg chg="mod">
          <ac:chgData name="Bhagyashree Jadhav" userId="35c990ead8579078" providerId="LiveId" clId="{5F32C566-2DB8-4DC8-B074-10268759122B}" dt="2025-06-10T17:02:17.223" v="254" actId="123"/>
          <ac:spMkLst>
            <pc:docMk/>
            <pc:sldMk cId="287672148" sldId="277"/>
            <ac:spMk id="3" creationId="{19608C5B-1B04-E86D-785D-B3F4717AD376}"/>
          </ac:spMkLst>
        </pc:spChg>
      </pc:sldChg>
      <pc:sldChg chg="addSp modSp new modAnim">
        <pc:chgData name="Bhagyashree Jadhav" userId="35c990ead8579078" providerId="LiveId" clId="{5F32C566-2DB8-4DC8-B074-10268759122B}" dt="2025-06-15T15:53:31.673" v="417"/>
        <pc:sldMkLst>
          <pc:docMk/>
          <pc:sldMk cId="3754766299" sldId="278"/>
        </pc:sldMkLst>
        <pc:picChg chg="add mod">
          <ac:chgData name="Bhagyashree Jadhav" userId="35c990ead8579078" providerId="LiveId" clId="{5F32C566-2DB8-4DC8-B074-10268759122B}" dt="2025-06-10T17:03:52.745" v="262" actId="1440"/>
          <ac:picMkLst>
            <pc:docMk/>
            <pc:sldMk cId="3754766299" sldId="278"/>
            <ac:picMk id="1026" creationId="{B61C6953-4F04-A4A9-8AED-A18E454A34F8}"/>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9DC61C-17EE-4F45-9D54-4A2AC715CAD0}" type="doc">
      <dgm:prSet loTypeId="urn:microsoft.com/office/officeart/2005/8/layout/hList1" loCatId="list" qsTypeId="urn:microsoft.com/office/officeart/2005/8/quickstyle/3d2" qsCatId="3D" csTypeId="urn:microsoft.com/office/officeart/2005/8/colors/accent0_3" csCatId="mainScheme" phldr="1"/>
      <dgm:spPr/>
      <dgm:t>
        <a:bodyPr/>
        <a:lstStyle/>
        <a:p>
          <a:endParaRPr lang="en-IN"/>
        </a:p>
      </dgm:t>
    </dgm:pt>
    <dgm:pt modelId="{3034E486-4B68-4FED-8C77-ECF510885B19}">
      <dgm:prSet phldrT="[Text]" custT="1"/>
      <dgm:spPr/>
      <dgm:t>
        <a:bodyPr/>
        <a:lstStyle/>
        <a:p>
          <a:r>
            <a:rPr lang="en-US" sz="2400" dirty="0">
              <a:latin typeface="Bell MT" panose="02020503060305020303" pitchFamily="18" charset="0"/>
            </a:rPr>
            <a:t>Solubility Studies</a:t>
          </a:r>
          <a:endParaRPr lang="en-IN" sz="2400" dirty="0">
            <a:latin typeface="Bell MT" panose="02020503060305020303" pitchFamily="18" charset="0"/>
          </a:endParaRPr>
        </a:p>
      </dgm:t>
    </dgm:pt>
    <dgm:pt modelId="{36C080F1-B47C-4E65-8CA6-24FDF8E7D538}" type="parTrans" cxnId="{4BFDC2EB-410B-45B0-9D41-091E7C6FE1D8}">
      <dgm:prSet/>
      <dgm:spPr/>
      <dgm:t>
        <a:bodyPr/>
        <a:lstStyle/>
        <a:p>
          <a:endParaRPr lang="en-IN" sz="1600">
            <a:latin typeface="Bell MT" panose="02020503060305020303" pitchFamily="18" charset="0"/>
          </a:endParaRPr>
        </a:p>
      </dgm:t>
    </dgm:pt>
    <dgm:pt modelId="{1881EB55-0A65-4230-8A94-E584AFEF70E9}" type="sibTrans" cxnId="{4BFDC2EB-410B-45B0-9D41-091E7C6FE1D8}">
      <dgm:prSet/>
      <dgm:spPr/>
      <dgm:t>
        <a:bodyPr/>
        <a:lstStyle/>
        <a:p>
          <a:endParaRPr lang="en-IN" sz="1600">
            <a:latin typeface="Bell MT" panose="02020503060305020303" pitchFamily="18" charset="0"/>
          </a:endParaRPr>
        </a:p>
      </dgm:t>
    </dgm:pt>
    <dgm:pt modelId="{7AB2BDFB-BAE2-4CCF-A1CB-E8B046352E3F}">
      <dgm:prSet phldrT="[Text]" custT="1"/>
      <dgm:spPr/>
      <dgm:t>
        <a:bodyPr/>
        <a:lstStyle/>
        <a:p>
          <a:r>
            <a:rPr lang="en-US" sz="2400" dirty="0" err="1">
              <a:latin typeface="Bell MT" panose="02020503060305020303" pitchFamily="18" charset="0"/>
            </a:rPr>
            <a:t>pKa</a:t>
          </a:r>
          <a:r>
            <a:rPr lang="en-US" sz="2400" dirty="0">
              <a:latin typeface="Bell MT" panose="02020503060305020303" pitchFamily="18" charset="0"/>
            </a:rPr>
            <a:t> Determination</a:t>
          </a:r>
          <a:endParaRPr lang="en-IN" sz="2400" dirty="0">
            <a:latin typeface="Bell MT" panose="02020503060305020303" pitchFamily="18" charset="0"/>
          </a:endParaRPr>
        </a:p>
      </dgm:t>
    </dgm:pt>
    <dgm:pt modelId="{C11BA8C3-F95A-4F12-914B-0BE2540DC5CB}" type="parTrans" cxnId="{C8F9167B-41E2-4793-9E19-F3E5BF3B6208}">
      <dgm:prSet/>
      <dgm:spPr/>
      <dgm:t>
        <a:bodyPr/>
        <a:lstStyle/>
        <a:p>
          <a:endParaRPr lang="en-IN" sz="1600">
            <a:latin typeface="Bell MT" panose="02020503060305020303" pitchFamily="18" charset="0"/>
          </a:endParaRPr>
        </a:p>
      </dgm:t>
    </dgm:pt>
    <dgm:pt modelId="{215C2CD3-E79A-47C3-BCC8-BF7A9B92D7E7}" type="sibTrans" cxnId="{C8F9167B-41E2-4793-9E19-F3E5BF3B6208}">
      <dgm:prSet/>
      <dgm:spPr/>
      <dgm:t>
        <a:bodyPr/>
        <a:lstStyle/>
        <a:p>
          <a:endParaRPr lang="en-IN" sz="1600">
            <a:latin typeface="Bell MT" panose="02020503060305020303" pitchFamily="18" charset="0"/>
          </a:endParaRPr>
        </a:p>
      </dgm:t>
    </dgm:pt>
    <dgm:pt modelId="{848FFC8F-1ACA-4CEE-8232-7E06983DC6FE}">
      <dgm:prSet phldrT="[Text]" custT="1"/>
      <dgm:spPr/>
      <dgm:t>
        <a:bodyPr/>
        <a:lstStyle/>
        <a:p>
          <a:r>
            <a:rPr lang="en-US" sz="2400" dirty="0">
              <a:latin typeface="Bell MT" panose="02020503060305020303" pitchFamily="18" charset="0"/>
            </a:rPr>
            <a:t>Bulk Characterization</a:t>
          </a:r>
          <a:endParaRPr lang="en-IN" sz="2400" dirty="0">
            <a:latin typeface="Bell MT" panose="02020503060305020303" pitchFamily="18" charset="0"/>
          </a:endParaRPr>
        </a:p>
      </dgm:t>
    </dgm:pt>
    <dgm:pt modelId="{E317090F-7B0F-413F-A81A-893E412533CA}" type="parTrans" cxnId="{54576D2F-E40A-4F69-BA0A-E85F6CDC58C1}">
      <dgm:prSet/>
      <dgm:spPr/>
      <dgm:t>
        <a:bodyPr/>
        <a:lstStyle/>
        <a:p>
          <a:endParaRPr lang="en-IN" sz="1600">
            <a:latin typeface="Bell MT" panose="02020503060305020303" pitchFamily="18" charset="0"/>
          </a:endParaRPr>
        </a:p>
      </dgm:t>
    </dgm:pt>
    <dgm:pt modelId="{6BBF13A3-E6AB-49F1-A123-93D4D1E66487}" type="sibTrans" cxnId="{54576D2F-E40A-4F69-BA0A-E85F6CDC58C1}">
      <dgm:prSet/>
      <dgm:spPr/>
      <dgm:t>
        <a:bodyPr/>
        <a:lstStyle/>
        <a:p>
          <a:endParaRPr lang="en-IN" sz="1600">
            <a:latin typeface="Bell MT" panose="02020503060305020303" pitchFamily="18" charset="0"/>
          </a:endParaRPr>
        </a:p>
      </dgm:t>
    </dgm:pt>
    <dgm:pt modelId="{BF326FA4-A095-47D3-9794-8F536D50AC91}">
      <dgm:prSet phldrT="[Text]" custT="1"/>
      <dgm:spPr/>
      <dgm:t>
        <a:bodyPr/>
        <a:lstStyle/>
        <a:p>
          <a:r>
            <a:rPr lang="en-US" sz="2400" dirty="0">
              <a:latin typeface="Bell MT" panose="02020503060305020303" pitchFamily="18" charset="0"/>
            </a:rPr>
            <a:t>Crystallinity and Amorphism</a:t>
          </a:r>
          <a:endParaRPr lang="en-IN" sz="2400" dirty="0">
            <a:latin typeface="Bell MT" panose="02020503060305020303" pitchFamily="18" charset="0"/>
          </a:endParaRPr>
        </a:p>
      </dgm:t>
    </dgm:pt>
    <dgm:pt modelId="{BD223698-7DA3-47CA-A153-84096DB09FF0}" type="parTrans" cxnId="{50EC3FF2-9D93-4800-B80B-62DA746F3026}">
      <dgm:prSet/>
      <dgm:spPr/>
      <dgm:t>
        <a:bodyPr/>
        <a:lstStyle/>
        <a:p>
          <a:endParaRPr lang="en-IN" sz="1600">
            <a:latin typeface="Bell MT" panose="02020503060305020303" pitchFamily="18" charset="0"/>
          </a:endParaRPr>
        </a:p>
      </dgm:t>
    </dgm:pt>
    <dgm:pt modelId="{52064F3A-41FE-4D95-BFBE-8AD151378760}" type="sibTrans" cxnId="{50EC3FF2-9D93-4800-B80B-62DA746F3026}">
      <dgm:prSet/>
      <dgm:spPr/>
      <dgm:t>
        <a:bodyPr/>
        <a:lstStyle/>
        <a:p>
          <a:endParaRPr lang="en-IN" sz="1600">
            <a:latin typeface="Bell MT" panose="02020503060305020303" pitchFamily="18" charset="0"/>
          </a:endParaRPr>
        </a:p>
      </dgm:t>
    </dgm:pt>
    <dgm:pt modelId="{27000E18-9908-475C-8ABC-E2F14D95D912}">
      <dgm:prSet phldrT="[Text]" custT="1"/>
      <dgm:spPr/>
      <dgm:t>
        <a:bodyPr/>
        <a:lstStyle/>
        <a:p>
          <a:r>
            <a:rPr lang="en-US" sz="2400" dirty="0">
              <a:latin typeface="Bell MT" panose="02020503060305020303" pitchFamily="18" charset="0"/>
            </a:rPr>
            <a:t>Stability Analysis</a:t>
          </a:r>
          <a:endParaRPr lang="en-IN" sz="2400" dirty="0">
            <a:latin typeface="Bell MT" panose="02020503060305020303" pitchFamily="18" charset="0"/>
          </a:endParaRPr>
        </a:p>
      </dgm:t>
    </dgm:pt>
    <dgm:pt modelId="{2E2C3508-EA75-47CE-A012-367A8013E170}" type="parTrans" cxnId="{90A7AFAB-B989-4A9F-BBEA-7EDB265F4C44}">
      <dgm:prSet/>
      <dgm:spPr/>
      <dgm:t>
        <a:bodyPr/>
        <a:lstStyle/>
        <a:p>
          <a:endParaRPr lang="en-IN" sz="1600">
            <a:latin typeface="Bell MT" panose="02020503060305020303" pitchFamily="18" charset="0"/>
          </a:endParaRPr>
        </a:p>
      </dgm:t>
    </dgm:pt>
    <dgm:pt modelId="{57F8FB10-73AB-4E5E-955A-DA024F8D681D}" type="sibTrans" cxnId="{90A7AFAB-B989-4A9F-BBEA-7EDB265F4C44}">
      <dgm:prSet/>
      <dgm:spPr/>
      <dgm:t>
        <a:bodyPr/>
        <a:lstStyle/>
        <a:p>
          <a:endParaRPr lang="en-IN" sz="1600">
            <a:latin typeface="Bell MT" panose="02020503060305020303" pitchFamily="18" charset="0"/>
          </a:endParaRPr>
        </a:p>
      </dgm:t>
    </dgm:pt>
    <dgm:pt modelId="{AB50775E-61B2-4096-9F3C-83EC45CDBF53}">
      <dgm:prSet phldrT="[Text]" custT="1"/>
      <dgm:spPr/>
      <dgm:t>
        <a:bodyPr/>
        <a:lstStyle/>
        <a:p>
          <a:r>
            <a:rPr lang="en-US" sz="2400" dirty="0">
              <a:latin typeface="Bell MT" panose="02020503060305020303" pitchFamily="18" charset="0"/>
            </a:rPr>
            <a:t>Solution Stability</a:t>
          </a:r>
          <a:endParaRPr lang="en-IN" sz="2400" dirty="0">
            <a:latin typeface="Bell MT" panose="02020503060305020303" pitchFamily="18" charset="0"/>
          </a:endParaRPr>
        </a:p>
      </dgm:t>
    </dgm:pt>
    <dgm:pt modelId="{7DB50C0F-7ED4-4D9E-ACAC-EBDA5AD523A8}" type="parTrans" cxnId="{9B48AB1E-BECC-4197-A55F-3A5BFEEAF9A1}">
      <dgm:prSet/>
      <dgm:spPr/>
      <dgm:t>
        <a:bodyPr/>
        <a:lstStyle/>
        <a:p>
          <a:endParaRPr lang="en-IN" sz="1600">
            <a:latin typeface="Bell MT" panose="02020503060305020303" pitchFamily="18" charset="0"/>
          </a:endParaRPr>
        </a:p>
      </dgm:t>
    </dgm:pt>
    <dgm:pt modelId="{E72A03FA-0065-4BBA-AF02-5FE6D8F9D8E2}" type="sibTrans" cxnId="{9B48AB1E-BECC-4197-A55F-3A5BFEEAF9A1}">
      <dgm:prSet/>
      <dgm:spPr/>
      <dgm:t>
        <a:bodyPr/>
        <a:lstStyle/>
        <a:p>
          <a:endParaRPr lang="en-IN" sz="1600">
            <a:latin typeface="Bell MT" panose="02020503060305020303" pitchFamily="18" charset="0"/>
          </a:endParaRPr>
        </a:p>
      </dgm:t>
    </dgm:pt>
    <dgm:pt modelId="{4BFB2504-AC36-421A-BACC-17A98EAC5061}">
      <dgm:prSet phldrT="[Text]" custT="1"/>
      <dgm:spPr/>
      <dgm:t>
        <a:bodyPr/>
        <a:lstStyle/>
        <a:p>
          <a:r>
            <a:rPr lang="en-US" sz="2400" dirty="0">
              <a:latin typeface="Bell MT" panose="02020503060305020303" pitchFamily="18" charset="0"/>
            </a:rPr>
            <a:t>pH Solubility Profile</a:t>
          </a:r>
          <a:endParaRPr lang="en-IN" sz="2400" dirty="0">
            <a:latin typeface="Bell MT" panose="02020503060305020303" pitchFamily="18" charset="0"/>
          </a:endParaRPr>
        </a:p>
      </dgm:t>
    </dgm:pt>
    <dgm:pt modelId="{16229D94-3841-4CCC-B1DB-3067FBFE19F7}" type="parTrans" cxnId="{5C882EAA-78D8-4905-AFFE-4136FC333F09}">
      <dgm:prSet/>
      <dgm:spPr/>
      <dgm:t>
        <a:bodyPr/>
        <a:lstStyle/>
        <a:p>
          <a:endParaRPr lang="en-IN" sz="1600">
            <a:latin typeface="Bell MT" panose="02020503060305020303" pitchFamily="18" charset="0"/>
          </a:endParaRPr>
        </a:p>
      </dgm:t>
    </dgm:pt>
    <dgm:pt modelId="{EA5BDC3B-B399-42A7-8FB3-EC4CAC593F5C}" type="sibTrans" cxnId="{5C882EAA-78D8-4905-AFFE-4136FC333F09}">
      <dgm:prSet/>
      <dgm:spPr/>
      <dgm:t>
        <a:bodyPr/>
        <a:lstStyle/>
        <a:p>
          <a:endParaRPr lang="en-IN" sz="1600">
            <a:latin typeface="Bell MT" panose="02020503060305020303" pitchFamily="18" charset="0"/>
          </a:endParaRPr>
        </a:p>
      </dgm:t>
    </dgm:pt>
    <dgm:pt modelId="{FF9A7527-0276-4B35-883F-5363C728DE7A}">
      <dgm:prSet phldrT="[Text]" custT="1"/>
      <dgm:spPr/>
      <dgm:t>
        <a:bodyPr/>
        <a:lstStyle/>
        <a:p>
          <a:r>
            <a:rPr lang="en-US" sz="2400" dirty="0">
              <a:latin typeface="Bell MT" panose="02020503060305020303" pitchFamily="18" charset="0"/>
            </a:rPr>
            <a:t>Effect of Temperature</a:t>
          </a:r>
          <a:endParaRPr lang="en-IN" sz="2400" dirty="0">
            <a:latin typeface="Bell MT" panose="02020503060305020303" pitchFamily="18" charset="0"/>
          </a:endParaRPr>
        </a:p>
      </dgm:t>
    </dgm:pt>
    <dgm:pt modelId="{CD59D68F-7D60-4DB0-A459-66AAF9731989}" type="parTrans" cxnId="{E4290437-E588-4BC0-A960-0393404624B1}">
      <dgm:prSet/>
      <dgm:spPr/>
      <dgm:t>
        <a:bodyPr/>
        <a:lstStyle/>
        <a:p>
          <a:endParaRPr lang="en-IN" sz="1600">
            <a:latin typeface="Bell MT" panose="02020503060305020303" pitchFamily="18" charset="0"/>
          </a:endParaRPr>
        </a:p>
      </dgm:t>
    </dgm:pt>
    <dgm:pt modelId="{DB50364F-3A9C-4C0C-94E5-9284554DF747}" type="sibTrans" cxnId="{E4290437-E588-4BC0-A960-0393404624B1}">
      <dgm:prSet/>
      <dgm:spPr/>
      <dgm:t>
        <a:bodyPr/>
        <a:lstStyle/>
        <a:p>
          <a:endParaRPr lang="en-IN" sz="1600">
            <a:latin typeface="Bell MT" panose="02020503060305020303" pitchFamily="18" charset="0"/>
          </a:endParaRPr>
        </a:p>
      </dgm:t>
    </dgm:pt>
    <dgm:pt modelId="{EC394BB7-889C-4C28-B0B5-F5291DFCC196}">
      <dgm:prSet phldrT="[Text]" custT="1"/>
      <dgm:spPr/>
      <dgm:t>
        <a:bodyPr/>
        <a:lstStyle/>
        <a:p>
          <a:r>
            <a:rPr lang="en-US" sz="2400" dirty="0">
              <a:latin typeface="Bell MT" panose="02020503060305020303" pitchFamily="18" charset="0"/>
            </a:rPr>
            <a:t>Solubilization</a:t>
          </a:r>
          <a:endParaRPr lang="en-IN" sz="2400" dirty="0">
            <a:latin typeface="Bell MT" panose="02020503060305020303" pitchFamily="18" charset="0"/>
          </a:endParaRPr>
        </a:p>
      </dgm:t>
    </dgm:pt>
    <dgm:pt modelId="{6C7AF475-CDCC-4898-943C-89CC094D76E5}" type="parTrans" cxnId="{930E084F-A8B8-452C-9899-08A48D3EBCD8}">
      <dgm:prSet/>
      <dgm:spPr/>
      <dgm:t>
        <a:bodyPr/>
        <a:lstStyle/>
        <a:p>
          <a:endParaRPr lang="en-IN" sz="1600">
            <a:latin typeface="Bell MT" panose="02020503060305020303" pitchFamily="18" charset="0"/>
          </a:endParaRPr>
        </a:p>
      </dgm:t>
    </dgm:pt>
    <dgm:pt modelId="{ACC59CD9-8B46-4F0B-B72F-54743F3F04BE}" type="sibTrans" cxnId="{930E084F-A8B8-452C-9899-08A48D3EBCD8}">
      <dgm:prSet/>
      <dgm:spPr/>
      <dgm:t>
        <a:bodyPr/>
        <a:lstStyle/>
        <a:p>
          <a:endParaRPr lang="en-IN" sz="1600">
            <a:latin typeface="Bell MT" panose="02020503060305020303" pitchFamily="18" charset="0"/>
          </a:endParaRPr>
        </a:p>
      </dgm:t>
    </dgm:pt>
    <dgm:pt modelId="{4419306C-4E9E-474B-8C81-89ED6993196D}">
      <dgm:prSet phldrT="[Text]" custT="1"/>
      <dgm:spPr/>
      <dgm:t>
        <a:bodyPr/>
        <a:lstStyle/>
        <a:p>
          <a:r>
            <a:rPr lang="en-US" sz="2400" dirty="0">
              <a:latin typeface="Bell MT" panose="02020503060305020303" pitchFamily="18" charset="0"/>
            </a:rPr>
            <a:t>Partition Coefficient</a:t>
          </a:r>
          <a:endParaRPr lang="en-IN" sz="2400" dirty="0">
            <a:latin typeface="Bell MT" panose="02020503060305020303" pitchFamily="18" charset="0"/>
          </a:endParaRPr>
        </a:p>
      </dgm:t>
    </dgm:pt>
    <dgm:pt modelId="{F26F8345-D81C-4054-AB9F-8E9287A91F23}" type="parTrans" cxnId="{DC3052A8-F5D8-4185-8D01-314ED66184EA}">
      <dgm:prSet/>
      <dgm:spPr/>
      <dgm:t>
        <a:bodyPr/>
        <a:lstStyle/>
        <a:p>
          <a:endParaRPr lang="en-IN" sz="1600">
            <a:latin typeface="Bell MT" panose="02020503060305020303" pitchFamily="18" charset="0"/>
          </a:endParaRPr>
        </a:p>
      </dgm:t>
    </dgm:pt>
    <dgm:pt modelId="{90FB0453-D799-47A0-80F2-E2B3011DFE80}" type="sibTrans" cxnId="{DC3052A8-F5D8-4185-8D01-314ED66184EA}">
      <dgm:prSet/>
      <dgm:spPr/>
      <dgm:t>
        <a:bodyPr/>
        <a:lstStyle/>
        <a:p>
          <a:endParaRPr lang="en-IN" sz="1600">
            <a:latin typeface="Bell MT" panose="02020503060305020303" pitchFamily="18" charset="0"/>
          </a:endParaRPr>
        </a:p>
      </dgm:t>
    </dgm:pt>
    <dgm:pt modelId="{3537FE7B-7C17-425B-AEC7-170DB57DA5CE}">
      <dgm:prSet phldrT="[Text]" custT="1"/>
      <dgm:spPr/>
      <dgm:t>
        <a:bodyPr/>
        <a:lstStyle/>
        <a:p>
          <a:r>
            <a:rPr lang="en-US" sz="2400" dirty="0">
              <a:latin typeface="Bell MT" panose="02020503060305020303" pitchFamily="18" charset="0"/>
            </a:rPr>
            <a:t>Dissolution</a:t>
          </a:r>
          <a:endParaRPr lang="en-IN" sz="2400" dirty="0">
            <a:latin typeface="Bell MT" panose="02020503060305020303" pitchFamily="18" charset="0"/>
          </a:endParaRPr>
        </a:p>
      </dgm:t>
    </dgm:pt>
    <dgm:pt modelId="{2D268FC0-9004-40E7-B6BB-D7E7543EAAE4}" type="parTrans" cxnId="{A3A11636-8D22-4575-8D53-E65980A87E3D}">
      <dgm:prSet/>
      <dgm:spPr/>
      <dgm:t>
        <a:bodyPr/>
        <a:lstStyle/>
        <a:p>
          <a:endParaRPr lang="en-IN" sz="1600">
            <a:latin typeface="Bell MT" panose="02020503060305020303" pitchFamily="18" charset="0"/>
          </a:endParaRPr>
        </a:p>
      </dgm:t>
    </dgm:pt>
    <dgm:pt modelId="{5A4AC3F1-2C05-4081-AA9F-3C4826B1E2B9}" type="sibTrans" cxnId="{A3A11636-8D22-4575-8D53-E65980A87E3D}">
      <dgm:prSet/>
      <dgm:spPr/>
      <dgm:t>
        <a:bodyPr/>
        <a:lstStyle/>
        <a:p>
          <a:endParaRPr lang="en-IN" sz="1600">
            <a:latin typeface="Bell MT" panose="02020503060305020303" pitchFamily="18" charset="0"/>
          </a:endParaRPr>
        </a:p>
      </dgm:t>
    </dgm:pt>
    <dgm:pt modelId="{5D46B7DD-E5B7-4200-8F17-F41C07AC94A5}">
      <dgm:prSet phldrT="[Text]" custT="1"/>
      <dgm:spPr/>
      <dgm:t>
        <a:bodyPr/>
        <a:lstStyle/>
        <a:p>
          <a:r>
            <a:rPr lang="en-US" sz="2400" dirty="0">
              <a:latin typeface="Bell MT" panose="02020503060305020303" pitchFamily="18" charset="0"/>
            </a:rPr>
            <a:t>Hygroscopicity</a:t>
          </a:r>
          <a:endParaRPr lang="en-IN" sz="2400" dirty="0">
            <a:latin typeface="Bell MT" panose="02020503060305020303" pitchFamily="18" charset="0"/>
          </a:endParaRPr>
        </a:p>
      </dgm:t>
    </dgm:pt>
    <dgm:pt modelId="{26373FB8-E596-4D6F-A928-CC28A4FE3F89}" type="parTrans" cxnId="{B65E407C-F847-4507-87FA-2E1581BC5B13}">
      <dgm:prSet/>
      <dgm:spPr/>
      <dgm:t>
        <a:bodyPr/>
        <a:lstStyle/>
        <a:p>
          <a:endParaRPr lang="en-IN" sz="1600">
            <a:latin typeface="Bell MT" panose="02020503060305020303" pitchFamily="18" charset="0"/>
          </a:endParaRPr>
        </a:p>
      </dgm:t>
    </dgm:pt>
    <dgm:pt modelId="{E40264BA-6AF6-495D-A23A-6B6BA20D8314}" type="sibTrans" cxnId="{B65E407C-F847-4507-87FA-2E1581BC5B13}">
      <dgm:prSet/>
      <dgm:spPr/>
      <dgm:t>
        <a:bodyPr/>
        <a:lstStyle/>
        <a:p>
          <a:endParaRPr lang="en-IN" sz="1600">
            <a:latin typeface="Bell MT" panose="02020503060305020303" pitchFamily="18" charset="0"/>
          </a:endParaRPr>
        </a:p>
      </dgm:t>
    </dgm:pt>
    <dgm:pt modelId="{47756F33-FCC7-4C95-B9DA-3C278E87F5EF}">
      <dgm:prSet phldrT="[Text]" custT="1"/>
      <dgm:spPr/>
      <dgm:t>
        <a:bodyPr/>
        <a:lstStyle/>
        <a:p>
          <a:r>
            <a:rPr lang="en-US" sz="2400" dirty="0">
              <a:latin typeface="Bell MT" panose="02020503060305020303" pitchFamily="18" charset="0"/>
            </a:rPr>
            <a:t>Micromeritic Properties</a:t>
          </a:r>
          <a:endParaRPr lang="en-IN" sz="2400" dirty="0">
            <a:latin typeface="Bell MT" panose="02020503060305020303" pitchFamily="18" charset="0"/>
          </a:endParaRPr>
        </a:p>
      </dgm:t>
    </dgm:pt>
    <dgm:pt modelId="{9D6DAA49-BE50-4DC2-A056-3A3739A1ACE3}" type="parTrans" cxnId="{47A924C0-B75B-4C71-BBC5-6C2444E6D35A}">
      <dgm:prSet/>
      <dgm:spPr/>
      <dgm:t>
        <a:bodyPr/>
        <a:lstStyle/>
        <a:p>
          <a:endParaRPr lang="en-IN" sz="1600">
            <a:latin typeface="Bell MT" panose="02020503060305020303" pitchFamily="18" charset="0"/>
          </a:endParaRPr>
        </a:p>
      </dgm:t>
    </dgm:pt>
    <dgm:pt modelId="{05419BAA-CAD5-4733-B0CE-FDFAB92615F9}" type="sibTrans" cxnId="{47A924C0-B75B-4C71-BBC5-6C2444E6D35A}">
      <dgm:prSet/>
      <dgm:spPr/>
      <dgm:t>
        <a:bodyPr/>
        <a:lstStyle/>
        <a:p>
          <a:endParaRPr lang="en-IN" sz="1600">
            <a:latin typeface="Bell MT" panose="02020503060305020303" pitchFamily="18" charset="0"/>
          </a:endParaRPr>
        </a:p>
      </dgm:t>
    </dgm:pt>
    <dgm:pt modelId="{12D1DE69-73F8-474F-BB6C-633BC42B296E}">
      <dgm:prSet phldrT="[Text]" custT="1"/>
      <dgm:spPr/>
      <dgm:t>
        <a:bodyPr/>
        <a:lstStyle/>
        <a:p>
          <a:r>
            <a:rPr lang="en-US" sz="2400" dirty="0">
              <a:latin typeface="Bell MT" panose="02020503060305020303" pitchFamily="18" charset="0"/>
            </a:rPr>
            <a:t>Solid State Stability</a:t>
          </a:r>
          <a:endParaRPr lang="en-IN" sz="2400" dirty="0">
            <a:latin typeface="Bell MT" panose="02020503060305020303" pitchFamily="18" charset="0"/>
          </a:endParaRPr>
        </a:p>
      </dgm:t>
    </dgm:pt>
    <dgm:pt modelId="{03B607FD-1782-4FA1-889F-E0CB779BEC40}" type="parTrans" cxnId="{80583E32-541E-4CD7-B787-B0E0E4DDDFC5}">
      <dgm:prSet/>
      <dgm:spPr/>
      <dgm:t>
        <a:bodyPr/>
        <a:lstStyle/>
        <a:p>
          <a:endParaRPr lang="en-IN" sz="1600">
            <a:latin typeface="Bell MT" panose="02020503060305020303" pitchFamily="18" charset="0"/>
          </a:endParaRPr>
        </a:p>
      </dgm:t>
    </dgm:pt>
    <dgm:pt modelId="{73787CD6-AEEA-44CA-B223-9CDDEE59ED34}" type="sibTrans" cxnId="{80583E32-541E-4CD7-B787-B0E0E4DDDFC5}">
      <dgm:prSet/>
      <dgm:spPr/>
      <dgm:t>
        <a:bodyPr/>
        <a:lstStyle/>
        <a:p>
          <a:endParaRPr lang="en-IN" sz="1600">
            <a:latin typeface="Bell MT" panose="02020503060305020303" pitchFamily="18" charset="0"/>
          </a:endParaRPr>
        </a:p>
      </dgm:t>
    </dgm:pt>
    <dgm:pt modelId="{BD5DB7C0-96F0-4957-9897-D33823F5946B}">
      <dgm:prSet phldrT="[Text]" custT="1"/>
      <dgm:spPr/>
      <dgm:t>
        <a:bodyPr/>
        <a:lstStyle/>
        <a:p>
          <a:r>
            <a:rPr lang="en-US" sz="2400" dirty="0">
              <a:latin typeface="Bell MT" panose="02020503060305020303" pitchFamily="18" charset="0"/>
            </a:rPr>
            <a:t>Drug-Excipient Compatibility</a:t>
          </a:r>
          <a:endParaRPr lang="en-IN" sz="2400" dirty="0">
            <a:latin typeface="Bell MT" panose="02020503060305020303" pitchFamily="18" charset="0"/>
          </a:endParaRPr>
        </a:p>
      </dgm:t>
    </dgm:pt>
    <dgm:pt modelId="{8F9F990B-BBAE-4C41-8C2D-7DEFD741D6FF}" type="parTrans" cxnId="{B4907EE7-2F32-4B49-9F50-B2D0BA422856}">
      <dgm:prSet/>
      <dgm:spPr/>
      <dgm:t>
        <a:bodyPr/>
        <a:lstStyle/>
        <a:p>
          <a:endParaRPr lang="en-IN" sz="1600">
            <a:latin typeface="Bell MT" panose="02020503060305020303" pitchFamily="18" charset="0"/>
          </a:endParaRPr>
        </a:p>
      </dgm:t>
    </dgm:pt>
    <dgm:pt modelId="{F8552E12-71B1-4DF5-9937-EFAA3A0E5330}" type="sibTrans" cxnId="{B4907EE7-2F32-4B49-9F50-B2D0BA422856}">
      <dgm:prSet/>
      <dgm:spPr/>
      <dgm:t>
        <a:bodyPr/>
        <a:lstStyle/>
        <a:p>
          <a:endParaRPr lang="en-IN" sz="1600">
            <a:latin typeface="Bell MT" panose="02020503060305020303" pitchFamily="18" charset="0"/>
          </a:endParaRPr>
        </a:p>
      </dgm:t>
    </dgm:pt>
    <dgm:pt modelId="{9D5F779A-B53B-465F-A7B2-504C915C2F13}" type="pres">
      <dgm:prSet presAssocID="{509DC61C-17EE-4F45-9D54-4A2AC715CAD0}" presName="Name0" presStyleCnt="0">
        <dgm:presLayoutVars>
          <dgm:dir/>
          <dgm:animLvl val="lvl"/>
          <dgm:resizeHandles val="exact"/>
        </dgm:presLayoutVars>
      </dgm:prSet>
      <dgm:spPr/>
    </dgm:pt>
    <dgm:pt modelId="{5AC85F3A-C400-4F60-B31A-D9AF2D8F568D}" type="pres">
      <dgm:prSet presAssocID="{3034E486-4B68-4FED-8C77-ECF510885B19}" presName="composite" presStyleCnt="0"/>
      <dgm:spPr/>
    </dgm:pt>
    <dgm:pt modelId="{8E3A58F7-BA7A-4CFE-BA48-77F7FDD59789}" type="pres">
      <dgm:prSet presAssocID="{3034E486-4B68-4FED-8C77-ECF510885B19}" presName="parTx" presStyleLbl="alignNode1" presStyleIdx="0" presStyleCnt="3">
        <dgm:presLayoutVars>
          <dgm:chMax val="0"/>
          <dgm:chPref val="0"/>
          <dgm:bulletEnabled val="1"/>
        </dgm:presLayoutVars>
      </dgm:prSet>
      <dgm:spPr/>
    </dgm:pt>
    <dgm:pt modelId="{C181B268-E3B7-492B-A359-A068C9E58D38}" type="pres">
      <dgm:prSet presAssocID="{3034E486-4B68-4FED-8C77-ECF510885B19}" presName="desTx" presStyleLbl="alignAccFollowNode1" presStyleIdx="0" presStyleCnt="3" custScaleX="100164">
        <dgm:presLayoutVars>
          <dgm:bulletEnabled val="1"/>
        </dgm:presLayoutVars>
      </dgm:prSet>
      <dgm:spPr/>
    </dgm:pt>
    <dgm:pt modelId="{711AE85E-0BCD-413B-9579-2E56E5857773}" type="pres">
      <dgm:prSet presAssocID="{1881EB55-0A65-4230-8A94-E584AFEF70E9}" presName="space" presStyleCnt="0"/>
      <dgm:spPr/>
    </dgm:pt>
    <dgm:pt modelId="{84CC6322-10EC-4B61-B396-69643A67F612}" type="pres">
      <dgm:prSet presAssocID="{848FFC8F-1ACA-4CEE-8232-7E06983DC6FE}" presName="composite" presStyleCnt="0"/>
      <dgm:spPr/>
    </dgm:pt>
    <dgm:pt modelId="{9F993282-FCDD-4996-9983-C7E83299EBB2}" type="pres">
      <dgm:prSet presAssocID="{848FFC8F-1ACA-4CEE-8232-7E06983DC6FE}" presName="parTx" presStyleLbl="alignNode1" presStyleIdx="1" presStyleCnt="3">
        <dgm:presLayoutVars>
          <dgm:chMax val="0"/>
          <dgm:chPref val="0"/>
          <dgm:bulletEnabled val="1"/>
        </dgm:presLayoutVars>
      </dgm:prSet>
      <dgm:spPr/>
    </dgm:pt>
    <dgm:pt modelId="{FFAD4E3E-D1B2-4B0C-BBF9-615257971116}" type="pres">
      <dgm:prSet presAssocID="{848FFC8F-1ACA-4CEE-8232-7E06983DC6FE}" presName="desTx" presStyleLbl="alignAccFollowNode1" presStyleIdx="1" presStyleCnt="3">
        <dgm:presLayoutVars>
          <dgm:bulletEnabled val="1"/>
        </dgm:presLayoutVars>
      </dgm:prSet>
      <dgm:spPr/>
    </dgm:pt>
    <dgm:pt modelId="{D0532824-A4F4-4378-A713-B10B8DF534C7}" type="pres">
      <dgm:prSet presAssocID="{6BBF13A3-E6AB-49F1-A123-93D4D1E66487}" presName="space" presStyleCnt="0"/>
      <dgm:spPr/>
    </dgm:pt>
    <dgm:pt modelId="{D681ADF6-9BA7-4E11-85F5-E9B923D4C24A}" type="pres">
      <dgm:prSet presAssocID="{27000E18-9908-475C-8ABC-E2F14D95D912}" presName="composite" presStyleCnt="0"/>
      <dgm:spPr/>
    </dgm:pt>
    <dgm:pt modelId="{3CFF4269-0F13-454F-B687-EA80AD893FAD}" type="pres">
      <dgm:prSet presAssocID="{27000E18-9908-475C-8ABC-E2F14D95D912}" presName="parTx" presStyleLbl="alignNode1" presStyleIdx="2" presStyleCnt="3">
        <dgm:presLayoutVars>
          <dgm:chMax val="0"/>
          <dgm:chPref val="0"/>
          <dgm:bulletEnabled val="1"/>
        </dgm:presLayoutVars>
      </dgm:prSet>
      <dgm:spPr/>
    </dgm:pt>
    <dgm:pt modelId="{D091F400-D6FA-4772-BE8D-1A6132370D2D}" type="pres">
      <dgm:prSet presAssocID="{27000E18-9908-475C-8ABC-E2F14D95D912}" presName="desTx" presStyleLbl="alignAccFollowNode1" presStyleIdx="2" presStyleCnt="3">
        <dgm:presLayoutVars>
          <dgm:bulletEnabled val="1"/>
        </dgm:presLayoutVars>
      </dgm:prSet>
      <dgm:spPr/>
    </dgm:pt>
  </dgm:ptLst>
  <dgm:cxnLst>
    <dgm:cxn modelId="{E2FF3C08-5ADB-4918-80F0-436BE0339AF3}" type="presOf" srcId="{509DC61C-17EE-4F45-9D54-4A2AC715CAD0}" destId="{9D5F779A-B53B-465F-A7B2-504C915C2F13}" srcOrd="0" destOrd="0" presId="urn:microsoft.com/office/officeart/2005/8/layout/hList1"/>
    <dgm:cxn modelId="{AFF01018-F618-4BA2-8513-1AF2F051B638}" type="presOf" srcId="{3034E486-4B68-4FED-8C77-ECF510885B19}" destId="{8E3A58F7-BA7A-4CFE-BA48-77F7FDD59789}" srcOrd="0" destOrd="0" presId="urn:microsoft.com/office/officeart/2005/8/layout/hList1"/>
    <dgm:cxn modelId="{9B48AB1E-BECC-4197-A55F-3A5BFEEAF9A1}" srcId="{27000E18-9908-475C-8ABC-E2F14D95D912}" destId="{AB50775E-61B2-4096-9F3C-83EC45CDBF53}" srcOrd="0" destOrd="0" parTransId="{7DB50C0F-7ED4-4D9E-ACAC-EBDA5AD523A8}" sibTransId="{E72A03FA-0065-4BBA-AF02-5FE6D8F9D8E2}"/>
    <dgm:cxn modelId="{57E79622-B31A-4A86-AE2A-79E5B405B351}" type="presOf" srcId="{4419306C-4E9E-474B-8C81-89ED6993196D}" destId="{C181B268-E3B7-492B-A359-A068C9E58D38}" srcOrd="0" destOrd="4" presId="urn:microsoft.com/office/officeart/2005/8/layout/hList1"/>
    <dgm:cxn modelId="{54576D2F-E40A-4F69-BA0A-E85F6CDC58C1}" srcId="{509DC61C-17EE-4F45-9D54-4A2AC715CAD0}" destId="{848FFC8F-1ACA-4CEE-8232-7E06983DC6FE}" srcOrd="1" destOrd="0" parTransId="{E317090F-7B0F-413F-A81A-893E412533CA}" sibTransId="{6BBF13A3-E6AB-49F1-A123-93D4D1E66487}"/>
    <dgm:cxn modelId="{80583E32-541E-4CD7-B787-B0E0E4DDDFC5}" srcId="{27000E18-9908-475C-8ABC-E2F14D95D912}" destId="{12D1DE69-73F8-474F-BB6C-633BC42B296E}" srcOrd="1" destOrd="0" parTransId="{03B607FD-1782-4FA1-889F-E0CB779BEC40}" sibTransId="{73787CD6-AEEA-44CA-B223-9CDDEE59ED34}"/>
    <dgm:cxn modelId="{A3A11636-8D22-4575-8D53-E65980A87E3D}" srcId="{3034E486-4B68-4FED-8C77-ECF510885B19}" destId="{3537FE7B-7C17-425B-AEC7-170DB57DA5CE}" srcOrd="5" destOrd="0" parTransId="{2D268FC0-9004-40E7-B6BB-D7E7543EAAE4}" sibTransId="{5A4AC3F1-2C05-4081-AA9F-3C4826B1E2B9}"/>
    <dgm:cxn modelId="{E4290437-E588-4BC0-A960-0393404624B1}" srcId="{3034E486-4B68-4FED-8C77-ECF510885B19}" destId="{FF9A7527-0276-4B35-883F-5363C728DE7A}" srcOrd="2" destOrd="0" parTransId="{CD59D68F-7D60-4DB0-A459-66AAF9731989}" sibTransId="{DB50364F-3A9C-4C0C-94E5-9284554DF747}"/>
    <dgm:cxn modelId="{FF553B4B-624B-481D-9CE4-2A5EF3ABCD2E}" type="presOf" srcId="{12D1DE69-73F8-474F-BB6C-633BC42B296E}" destId="{D091F400-D6FA-4772-BE8D-1A6132370D2D}" srcOrd="0" destOrd="1" presId="urn:microsoft.com/office/officeart/2005/8/layout/hList1"/>
    <dgm:cxn modelId="{930E084F-A8B8-452C-9899-08A48D3EBCD8}" srcId="{3034E486-4B68-4FED-8C77-ECF510885B19}" destId="{EC394BB7-889C-4C28-B0B5-F5291DFCC196}" srcOrd="3" destOrd="0" parTransId="{6C7AF475-CDCC-4898-943C-89CC094D76E5}" sibTransId="{ACC59CD9-8B46-4F0B-B72F-54743F3F04BE}"/>
    <dgm:cxn modelId="{ACB50871-D050-4EDA-8C66-230DC6405A09}" type="presOf" srcId="{47756F33-FCC7-4C95-B9DA-3C278E87F5EF}" destId="{FFAD4E3E-D1B2-4B0C-BBF9-615257971116}" srcOrd="0" destOrd="2" presId="urn:microsoft.com/office/officeart/2005/8/layout/hList1"/>
    <dgm:cxn modelId="{C8F9167B-41E2-4793-9E19-F3E5BF3B6208}" srcId="{3034E486-4B68-4FED-8C77-ECF510885B19}" destId="{7AB2BDFB-BAE2-4CCF-A1CB-E8B046352E3F}" srcOrd="0" destOrd="0" parTransId="{C11BA8C3-F95A-4F12-914B-0BE2540DC5CB}" sibTransId="{215C2CD3-E79A-47C3-BCC8-BF7A9B92D7E7}"/>
    <dgm:cxn modelId="{B65E407C-F847-4507-87FA-2E1581BC5B13}" srcId="{848FFC8F-1ACA-4CEE-8232-7E06983DC6FE}" destId="{5D46B7DD-E5B7-4200-8F17-F41C07AC94A5}" srcOrd="1" destOrd="0" parTransId="{26373FB8-E596-4D6F-A928-CC28A4FE3F89}" sibTransId="{E40264BA-6AF6-495D-A23A-6B6BA20D8314}"/>
    <dgm:cxn modelId="{E0696481-8408-41AB-AC2D-B1001D9A0871}" type="presOf" srcId="{848FFC8F-1ACA-4CEE-8232-7E06983DC6FE}" destId="{9F993282-FCDD-4996-9983-C7E83299EBB2}" srcOrd="0" destOrd="0" presId="urn:microsoft.com/office/officeart/2005/8/layout/hList1"/>
    <dgm:cxn modelId="{DC3052A8-F5D8-4185-8D01-314ED66184EA}" srcId="{3034E486-4B68-4FED-8C77-ECF510885B19}" destId="{4419306C-4E9E-474B-8C81-89ED6993196D}" srcOrd="4" destOrd="0" parTransId="{F26F8345-D81C-4054-AB9F-8E9287A91F23}" sibTransId="{90FB0453-D799-47A0-80F2-E2B3011DFE80}"/>
    <dgm:cxn modelId="{5C882EAA-78D8-4905-AFFE-4136FC333F09}" srcId="{3034E486-4B68-4FED-8C77-ECF510885B19}" destId="{4BFB2504-AC36-421A-BACC-17A98EAC5061}" srcOrd="1" destOrd="0" parTransId="{16229D94-3841-4CCC-B1DB-3067FBFE19F7}" sibTransId="{EA5BDC3B-B399-42A7-8FB3-EC4CAC593F5C}"/>
    <dgm:cxn modelId="{90A7AFAB-B989-4A9F-BBEA-7EDB265F4C44}" srcId="{509DC61C-17EE-4F45-9D54-4A2AC715CAD0}" destId="{27000E18-9908-475C-8ABC-E2F14D95D912}" srcOrd="2" destOrd="0" parTransId="{2E2C3508-EA75-47CE-A012-367A8013E170}" sibTransId="{57F8FB10-73AB-4E5E-955A-DA024F8D681D}"/>
    <dgm:cxn modelId="{9C846AB0-0580-44A7-B5D0-6F107060B21B}" type="presOf" srcId="{5D46B7DD-E5B7-4200-8F17-F41C07AC94A5}" destId="{FFAD4E3E-D1B2-4B0C-BBF9-615257971116}" srcOrd="0" destOrd="1" presId="urn:microsoft.com/office/officeart/2005/8/layout/hList1"/>
    <dgm:cxn modelId="{2EE989B6-6A2F-4F6E-A0AD-626BFDEF3E5A}" type="presOf" srcId="{EC394BB7-889C-4C28-B0B5-F5291DFCC196}" destId="{C181B268-E3B7-492B-A359-A068C9E58D38}" srcOrd="0" destOrd="3" presId="urn:microsoft.com/office/officeart/2005/8/layout/hList1"/>
    <dgm:cxn modelId="{41C9C7B7-8FC1-4121-A611-A067D85BFFCD}" type="presOf" srcId="{4BFB2504-AC36-421A-BACC-17A98EAC5061}" destId="{C181B268-E3B7-492B-A359-A068C9E58D38}" srcOrd="0" destOrd="1" presId="urn:microsoft.com/office/officeart/2005/8/layout/hList1"/>
    <dgm:cxn modelId="{47A924C0-B75B-4C71-BBC5-6C2444E6D35A}" srcId="{848FFC8F-1ACA-4CEE-8232-7E06983DC6FE}" destId="{47756F33-FCC7-4C95-B9DA-3C278E87F5EF}" srcOrd="2" destOrd="0" parTransId="{9D6DAA49-BE50-4DC2-A056-3A3739A1ACE3}" sibTransId="{05419BAA-CAD5-4733-B0CE-FDFAB92615F9}"/>
    <dgm:cxn modelId="{1EC1E8CF-4C07-44DD-92A4-330BFF5EBAD3}" type="presOf" srcId="{BF326FA4-A095-47D3-9794-8F536D50AC91}" destId="{FFAD4E3E-D1B2-4B0C-BBF9-615257971116}" srcOrd="0" destOrd="0" presId="urn:microsoft.com/office/officeart/2005/8/layout/hList1"/>
    <dgm:cxn modelId="{175B2DD2-93A4-496A-B597-FDD0439F3E5C}" type="presOf" srcId="{27000E18-9908-475C-8ABC-E2F14D95D912}" destId="{3CFF4269-0F13-454F-B687-EA80AD893FAD}" srcOrd="0" destOrd="0" presId="urn:microsoft.com/office/officeart/2005/8/layout/hList1"/>
    <dgm:cxn modelId="{21AF52D4-3294-453D-8D85-9F87C922C302}" type="presOf" srcId="{AB50775E-61B2-4096-9F3C-83EC45CDBF53}" destId="{D091F400-D6FA-4772-BE8D-1A6132370D2D}" srcOrd="0" destOrd="0" presId="urn:microsoft.com/office/officeart/2005/8/layout/hList1"/>
    <dgm:cxn modelId="{85F671DD-E9C0-48A1-8447-E674CF448223}" type="presOf" srcId="{3537FE7B-7C17-425B-AEC7-170DB57DA5CE}" destId="{C181B268-E3B7-492B-A359-A068C9E58D38}" srcOrd="0" destOrd="5" presId="urn:microsoft.com/office/officeart/2005/8/layout/hList1"/>
    <dgm:cxn modelId="{60A02FE6-A40B-47EA-AB6E-ED49D12A93D9}" type="presOf" srcId="{FF9A7527-0276-4B35-883F-5363C728DE7A}" destId="{C181B268-E3B7-492B-A359-A068C9E58D38}" srcOrd="0" destOrd="2" presId="urn:microsoft.com/office/officeart/2005/8/layout/hList1"/>
    <dgm:cxn modelId="{B4907EE7-2F32-4B49-9F50-B2D0BA422856}" srcId="{27000E18-9908-475C-8ABC-E2F14D95D912}" destId="{BD5DB7C0-96F0-4957-9897-D33823F5946B}" srcOrd="2" destOrd="0" parTransId="{8F9F990B-BBAE-4C41-8C2D-7DEFD741D6FF}" sibTransId="{F8552E12-71B1-4DF5-9937-EFAA3A0E5330}"/>
    <dgm:cxn modelId="{F4327FEA-3404-4794-97E1-4A04BFB761EC}" type="presOf" srcId="{7AB2BDFB-BAE2-4CCF-A1CB-E8B046352E3F}" destId="{C181B268-E3B7-492B-A359-A068C9E58D38}" srcOrd="0" destOrd="0" presId="urn:microsoft.com/office/officeart/2005/8/layout/hList1"/>
    <dgm:cxn modelId="{4BFDC2EB-410B-45B0-9D41-091E7C6FE1D8}" srcId="{509DC61C-17EE-4F45-9D54-4A2AC715CAD0}" destId="{3034E486-4B68-4FED-8C77-ECF510885B19}" srcOrd="0" destOrd="0" parTransId="{36C080F1-B47C-4E65-8CA6-24FDF8E7D538}" sibTransId="{1881EB55-0A65-4230-8A94-E584AFEF70E9}"/>
    <dgm:cxn modelId="{50EC3FF2-9D93-4800-B80B-62DA746F3026}" srcId="{848FFC8F-1ACA-4CEE-8232-7E06983DC6FE}" destId="{BF326FA4-A095-47D3-9794-8F536D50AC91}" srcOrd="0" destOrd="0" parTransId="{BD223698-7DA3-47CA-A153-84096DB09FF0}" sibTransId="{52064F3A-41FE-4D95-BFBE-8AD151378760}"/>
    <dgm:cxn modelId="{CEEA06F3-663C-45D6-AE96-69BF4DBC2EF2}" type="presOf" srcId="{BD5DB7C0-96F0-4957-9897-D33823F5946B}" destId="{D091F400-D6FA-4772-BE8D-1A6132370D2D}" srcOrd="0" destOrd="2" presId="urn:microsoft.com/office/officeart/2005/8/layout/hList1"/>
    <dgm:cxn modelId="{699779C8-D00C-4D11-8C36-8662846EE161}" type="presParOf" srcId="{9D5F779A-B53B-465F-A7B2-504C915C2F13}" destId="{5AC85F3A-C400-4F60-B31A-D9AF2D8F568D}" srcOrd="0" destOrd="0" presId="urn:microsoft.com/office/officeart/2005/8/layout/hList1"/>
    <dgm:cxn modelId="{D568312F-5E69-4B5F-A1A7-E2F693DC3D01}" type="presParOf" srcId="{5AC85F3A-C400-4F60-B31A-D9AF2D8F568D}" destId="{8E3A58F7-BA7A-4CFE-BA48-77F7FDD59789}" srcOrd="0" destOrd="0" presId="urn:microsoft.com/office/officeart/2005/8/layout/hList1"/>
    <dgm:cxn modelId="{7FFC6289-8B9B-4D95-B8B2-3B605E1CC70B}" type="presParOf" srcId="{5AC85F3A-C400-4F60-B31A-D9AF2D8F568D}" destId="{C181B268-E3B7-492B-A359-A068C9E58D38}" srcOrd="1" destOrd="0" presId="urn:microsoft.com/office/officeart/2005/8/layout/hList1"/>
    <dgm:cxn modelId="{FAE43F76-22D1-431B-BBEE-D4C204AC67AD}" type="presParOf" srcId="{9D5F779A-B53B-465F-A7B2-504C915C2F13}" destId="{711AE85E-0BCD-413B-9579-2E56E5857773}" srcOrd="1" destOrd="0" presId="urn:microsoft.com/office/officeart/2005/8/layout/hList1"/>
    <dgm:cxn modelId="{983F9549-10AC-4546-9A39-67755327F570}" type="presParOf" srcId="{9D5F779A-B53B-465F-A7B2-504C915C2F13}" destId="{84CC6322-10EC-4B61-B396-69643A67F612}" srcOrd="2" destOrd="0" presId="urn:microsoft.com/office/officeart/2005/8/layout/hList1"/>
    <dgm:cxn modelId="{129BCAC6-5813-4F19-9BB1-65C14FABB0F7}" type="presParOf" srcId="{84CC6322-10EC-4B61-B396-69643A67F612}" destId="{9F993282-FCDD-4996-9983-C7E83299EBB2}" srcOrd="0" destOrd="0" presId="urn:microsoft.com/office/officeart/2005/8/layout/hList1"/>
    <dgm:cxn modelId="{22230D5F-8EA9-4B6F-84F6-D977206D77FE}" type="presParOf" srcId="{84CC6322-10EC-4B61-B396-69643A67F612}" destId="{FFAD4E3E-D1B2-4B0C-BBF9-615257971116}" srcOrd="1" destOrd="0" presId="urn:microsoft.com/office/officeart/2005/8/layout/hList1"/>
    <dgm:cxn modelId="{60D2BECA-815B-43FB-ABE6-8187BEFCE7C3}" type="presParOf" srcId="{9D5F779A-B53B-465F-A7B2-504C915C2F13}" destId="{D0532824-A4F4-4378-A713-B10B8DF534C7}" srcOrd="3" destOrd="0" presId="urn:microsoft.com/office/officeart/2005/8/layout/hList1"/>
    <dgm:cxn modelId="{59F09C35-5067-4A43-A99E-7FEB13C0ECF9}" type="presParOf" srcId="{9D5F779A-B53B-465F-A7B2-504C915C2F13}" destId="{D681ADF6-9BA7-4E11-85F5-E9B923D4C24A}" srcOrd="4" destOrd="0" presId="urn:microsoft.com/office/officeart/2005/8/layout/hList1"/>
    <dgm:cxn modelId="{E8C92E4A-EA23-404C-9DC6-C106C373E8A1}" type="presParOf" srcId="{D681ADF6-9BA7-4E11-85F5-E9B923D4C24A}" destId="{3CFF4269-0F13-454F-B687-EA80AD893FAD}" srcOrd="0" destOrd="0" presId="urn:microsoft.com/office/officeart/2005/8/layout/hList1"/>
    <dgm:cxn modelId="{0DB66AF5-2F9F-4C54-A053-C49C6A1439A0}" type="presParOf" srcId="{D681ADF6-9BA7-4E11-85F5-E9B923D4C24A}" destId="{D091F400-D6FA-4772-BE8D-1A6132370D2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3A58F7-BA7A-4CFE-BA48-77F7FDD59789}">
      <dsp:nvSpPr>
        <dsp:cNvPr id="0" name=""/>
        <dsp:cNvSpPr/>
      </dsp:nvSpPr>
      <dsp:spPr>
        <a:xfrm>
          <a:off x="3522" y="36305"/>
          <a:ext cx="3434427" cy="1267200"/>
        </a:xfrm>
        <a:prstGeom prst="rect">
          <a:avLst/>
        </a:prstGeom>
        <a:gradFill rotWithShape="0">
          <a:gsLst>
            <a:gs pos="0">
              <a:schemeClr val="dk2">
                <a:hueOff val="0"/>
                <a:satOff val="0"/>
                <a:lumOff val="0"/>
                <a:alphaOff val="0"/>
                <a:tint val="98000"/>
                <a:satMod val="110000"/>
                <a:lumMod val="104000"/>
              </a:schemeClr>
            </a:gs>
            <a:gs pos="69000">
              <a:schemeClr val="dk2">
                <a:hueOff val="0"/>
                <a:satOff val="0"/>
                <a:lumOff val="0"/>
                <a:alphaOff val="0"/>
                <a:shade val="88000"/>
                <a:satMod val="130000"/>
                <a:lumMod val="92000"/>
              </a:schemeClr>
            </a:gs>
            <a:gs pos="100000">
              <a:schemeClr val="dk2">
                <a:hueOff val="0"/>
                <a:satOff val="0"/>
                <a:lumOff val="0"/>
                <a:alphaOff val="0"/>
                <a:shade val="78000"/>
                <a:satMod val="130000"/>
                <a:lumMod val="92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Bell MT" panose="02020503060305020303" pitchFamily="18" charset="0"/>
            </a:rPr>
            <a:t>Solubility Studies</a:t>
          </a:r>
          <a:endParaRPr lang="en-IN" sz="2400" kern="1200" dirty="0">
            <a:latin typeface="Bell MT" panose="02020503060305020303" pitchFamily="18" charset="0"/>
          </a:endParaRPr>
        </a:p>
      </dsp:txBody>
      <dsp:txXfrm>
        <a:off x="3522" y="36305"/>
        <a:ext cx="3434427" cy="1267200"/>
      </dsp:txXfrm>
    </dsp:sp>
    <dsp:sp modelId="{C181B268-E3B7-492B-A359-A068C9E58D38}">
      <dsp:nvSpPr>
        <dsp:cNvPr id="0" name=""/>
        <dsp:cNvSpPr/>
      </dsp:nvSpPr>
      <dsp:spPr>
        <a:xfrm>
          <a:off x="706" y="1303505"/>
          <a:ext cx="3440059" cy="2415599"/>
        </a:xfrm>
        <a:prstGeom prst="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err="1">
              <a:latin typeface="Bell MT" panose="02020503060305020303" pitchFamily="18" charset="0"/>
            </a:rPr>
            <a:t>pKa</a:t>
          </a:r>
          <a:r>
            <a:rPr lang="en-US" sz="2400" kern="1200" dirty="0">
              <a:latin typeface="Bell MT" panose="02020503060305020303" pitchFamily="18" charset="0"/>
            </a:rPr>
            <a:t> Determination</a:t>
          </a:r>
          <a:endParaRPr lang="en-IN" sz="2400" kern="1200" dirty="0">
            <a:latin typeface="Bell MT" panose="02020503060305020303" pitchFamily="18" charset="0"/>
          </a:endParaRPr>
        </a:p>
        <a:p>
          <a:pPr marL="228600" lvl="1" indent="-228600" algn="l" defTabSz="1066800">
            <a:lnSpc>
              <a:spcPct val="90000"/>
            </a:lnSpc>
            <a:spcBef>
              <a:spcPct val="0"/>
            </a:spcBef>
            <a:spcAft>
              <a:spcPct val="15000"/>
            </a:spcAft>
            <a:buChar char="•"/>
          </a:pPr>
          <a:r>
            <a:rPr lang="en-US" sz="2400" kern="1200" dirty="0">
              <a:latin typeface="Bell MT" panose="02020503060305020303" pitchFamily="18" charset="0"/>
            </a:rPr>
            <a:t>pH Solubility Profile</a:t>
          </a:r>
          <a:endParaRPr lang="en-IN" sz="2400" kern="1200" dirty="0">
            <a:latin typeface="Bell MT" panose="02020503060305020303" pitchFamily="18" charset="0"/>
          </a:endParaRPr>
        </a:p>
        <a:p>
          <a:pPr marL="228600" lvl="1" indent="-228600" algn="l" defTabSz="1066800">
            <a:lnSpc>
              <a:spcPct val="90000"/>
            </a:lnSpc>
            <a:spcBef>
              <a:spcPct val="0"/>
            </a:spcBef>
            <a:spcAft>
              <a:spcPct val="15000"/>
            </a:spcAft>
            <a:buChar char="•"/>
          </a:pPr>
          <a:r>
            <a:rPr lang="en-US" sz="2400" kern="1200" dirty="0">
              <a:latin typeface="Bell MT" panose="02020503060305020303" pitchFamily="18" charset="0"/>
            </a:rPr>
            <a:t>Effect of Temperature</a:t>
          </a:r>
          <a:endParaRPr lang="en-IN" sz="2400" kern="1200" dirty="0">
            <a:latin typeface="Bell MT" panose="02020503060305020303" pitchFamily="18" charset="0"/>
          </a:endParaRPr>
        </a:p>
        <a:p>
          <a:pPr marL="228600" lvl="1" indent="-228600" algn="l" defTabSz="1066800">
            <a:lnSpc>
              <a:spcPct val="90000"/>
            </a:lnSpc>
            <a:spcBef>
              <a:spcPct val="0"/>
            </a:spcBef>
            <a:spcAft>
              <a:spcPct val="15000"/>
            </a:spcAft>
            <a:buChar char="•"/>
          </a:pPr>
          <a:r>
            <a:rPr lang="en-US" sz="2400" kern="1200" dirty="0">
              <a:latin typeface="Bell MT" panose="02020503060305020303" pitchFamily="18" charset="0"/>
            </a:rPr>
            <a:t>Solubilization</a:t>
          </a:r>
          <a:endParaRPr lang="en-IN" sz="2400" kern="1200" dirty="0">
            <a:latin typeface="Bell MT" panose="02020503060305020303" pitchFamily="18" charset="0"/>
          </a:endParaRPr>
        </a:p>
        <a:p>
          <a:pPr marL="228600" lvl="1" indent="-228600" algn="l" defTabSz="1066800">
            <a:lnSpc>
              <a:spcPct val="90000"/>
            </a:lnSpc>
            <a:spcBef>
              <a:spcPct val="0"/>
            </a:spcBef>
            <a:spcAft>
              <a:spcPct val="15000"/>
            </a:spcAft>
            <a:buChar char="•"/>
          </a:pPr>
          <a:r>
            <a:rPr lang="en-US" sz="2400" kern="1200" dirty="0">
              <a:latin typeface="Bell MT" panose="02020503060305020303" pitchFamily="18" charset="0"/>
            </a:rPr>
            <a:t>Partition Coefficient</a:t>
          </a:r>
          <a:endParaRPr lang="en-IN" sz="2400" kern="1200" dirty="0">
            <a:latin typeface="Bell MT" panose="02020503060305020303" pitchFamily="18" charset="0"/>
          </a:endParaRPr>
        </a:p>
        <a:p>
          <a:pPr marL="228600" lvl="1" indent="-228600" algn="l" defTabSz="1066800">
            <a:lnSpc>
              <a:spcPct val="90000"/>
            </a:lnSpc>
            <a:spcBef>
              <a:spcPct val="0"/>
            </a:spcBef>
            <a:spcAft>
              <a:spcPct val="15000"/>
            </a:spcAft>
            <a:buChar char="•"/>
          </a:pPr>
          <a:r>
            <a:rPr lang="en-US" sz="2400" kern="1200" dirty="0">
              <a:latin typeface="Bell MT" panose="02020503060305020303" pitchFamily="18" charset="0"/>
            </a:rPr>
            <a:t>Dissolution</a:t>
          </a:r>
          <a:endParaRPr lang="en-IN" sz="2400" kern="1200" dirty="0">
            <a:latin typeface="Bell MT" panose="02020503060305020303" pitchFamily="18" charset="0"/>
          </a:endParaRPr>
        </a:p>
      </dsp:txBody>
      <dsp:txXfrm>
        <a:off x="706" y="1303505"/>
        <a:ext cx="3440059" cy="2415599"/>
      </dsp:txXfrm>
    </dsp:sp>
    <dsp:sp modelId="{9F993282-FCDD-4996-9983-C7E83299EBB2}">
      <dsp:nvSpPr>
        <dsp:cNvPr id="0" name=""/>
        <dsp:cNvSpPr/>
      </dsp:nvSpPr>
      <dsp:spPr>
        <a:xfrm>
          <a:off x="3921586" y="36305"/>
          <a:ext cx="3434427" cy="1267200"/>
        </a:xfrm>
        <a:prstGeom prst="rect">
          <a:avLst/>
        </a:prstGeom>
        <a:gradFill rotWithShape="0">
          <a:gsLst>
            <a:gs pos="0">
              <a:schemeClr val="dk2">
                <a:hueOff val="0"/>
                <a:satOff val="0"/>
                <a:lumOff val="0"/>
                <a:alphaOff val="0"/>
                <a:tint val="98000"/>
                <a:satMod val="110000"/>
                <a:lumMod val="104000"/>
              </a:schemeClr>
            </a:gs>
            <a:gs pos="69000">
              <a:schemeClr val="dk2">
                <a:hueOff val="0"/>
                <a:satOff val="0"/>
                <a:lumOff val="0"/>
                <a:alphaOff val="0"/>
                <a:shade val="88000"/>
                <a:satMod val="130000"/>
                <a:lumMod val="92000"/>
              </a:schemeClr>
            </a:gs>
            <a:gs pos="100000">
              <a:schemeClr val="dk2">
                <a:hueOff val="0"/>
                <a:satOff val="0"/>
                <a:lumOff val="0"/>
                <a:alphaOff val="0"/>
                <a:shade val="78000"/>
                <a:satMod val="130000"/>
                <a:lumMod val="92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Bell MT" panose="02020503060305020303" pitchFamily="18" charset="0"/>
            </a:rPr>
            <a:t>Bulk Characterization</a:t>
          </a:r>
          <a:endParaRPr lang="en-IN" sz="2400" kern="1200" dirty="0">
            <a:latin typeface="Bell MT" panose="02020503060305020303" pitchFamily="18" charset="0"/>
          </a:endParaRPr>
        </a:p>
      </dsp:txBody>
      <dsp:txXfrm>
        <a:off x="3921586" y="36305"/>
        <a:ext cx="3434427" cy="1267200"/>
      </dsp:txXfrm>
    </dsp:sp>
    <dsp:sp modelId="{FFAD4E3E-D1B2-4B0C-BBF9-615257971116}">
      <dsp:nvSpPr>
        <dsp:cNvPr id="0" name=""/>
        <dsp:cNvSpPr/>
      </dsp:nvSpPr>
      <dsp:spPr>
        <a:xfrm>
          <a:off x="3921586" y="1303505"/>
          <a:ext cx="3434427" cy="2415599"/>
        </a:xfrm>
        <a:prstGeom prst="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latin typeface="Bell MT" panose="02020503060305020303" pitchFamily="18" charset="0"/>
            </a:rPr>
            <a:t>Crystallinity and Amorphism</a:t>
          </a:r>
          <a:endParaRPr lang="en-IN" sz="2400" kern="1200" dirty="0">
            <a:latin typeface="Bell MT" panose="02020503060305020303" pitchFamily="18" charset="0"/>
          </a:endParaRPr>
        </a:p>
        <a:p>
          <a:pPr marL="228600" lvl="1" indent="-228600" algn="l" defTabSz="1066800">
            <a:lnSpc>
              <a:spcPct val="90000"/>
            </a:lnSpc>
            <a:spcBef>
              <a:spcPct val="0"/>
            </a:spcBef>
            <a:spcAft>
              <a:spcPct val="15000"/>
            </a:spcAft>
            <a:buChar char="•"/>
          </a:pPr>
          <a:r>
            <a:rPr lang="en-US" sz="2400" kern="1200" dirty="0">
              <a:latin typeface="Bell MT" panose="02020503060305020303" pitchFamily="18" charset="0"/>
            </a:rPr>
            <a:t>Hygroscopicity</a:t>
          </a:r>
          <a:endParaRPr lang="en-IN" sz="2400" kern="1200" dirty="0">
            <a:latin typeface="Bell MT" panose="02020503060305020303" pitchFamily="18" charset="0"/>
          </a:endParaRPr>
        </a:p>
        <a:p>
          <a:pPr marL="228600" lvl="1" indent="-228600" algn="l" defTabSz="1066800">
            <a:lnSpc>
              <a:spcPct val="90000"/>
            </a:lnSpc>
            <a:spcBef>
              <a:spcPct val="0"/>
            </a:spcBef>
            <a:spcAft>
              <a:spcPct val="15000"/>
            </a:spcAft>
            <a:buChar char="•"/>
          </a:pPr>
          <a:r>
            <a:rPr lang="en-US" sz="2400" kern="1200" dirty="0">
              <a:latin typeface="Bell MT" panose="02020503060305020303" pitchFamily="18" charset="0"/>
            </a:rPr>
            <a:t>Micromeritic Properties</a:t>
          </a:r>
          <a:endParaRPr lang="en-IN" sz="2400" kern="1200" dirty="0">
            <a:latin typeface="Bell MT" panose="02020503060305020303" pitchFamily="18" charset="0"/>
          </a:endParaRPr>
        </a:p>
      </dsp:txBody>
      <dsp:txXfrm>
        <a:off x="3921586" y="1303505"/>
        <a:ext cx="3434427" cy="2415599"/>
      </dsp:txXfrm>
    </dsp:sp>
    <dsp:sp modelId="{3CFF4269-0F13-454F-B687-EA80AD893FAD}">
      <dsp:nvSpPr>
        <dsp:cNvPr id="0" name=""/>
        <dsp:cNvSpPr/>
      </dsp:nvSpPr>
      <dsp:spPr>
        <a:xfrm>
          <a:off x="7836833" y="36305"/>
          <a:ext cx="3434427" cy="1267200"/>
        </a:xfrm>
        <a:prstGeom prst="rect">
          <a:avLst/>
        </a:prstGeom>
        <a:gradFill rotWithShape="0">
          <a:gsLst>
            <a:gs pos="0">
              <a:schemeClr val="dk2">
                <a:hueOff val="0"/>
                <a:satOff val="0"/>
                <a:lumOff val="0"/>
                <a:alphaOff val="0"/>
                <a:tint val="98000"/>
                <a:satMod val="110000"/>
                <a:lumMod val="104000"/>
              </a:schemeClr>
            </a:gs>
            <a:gs pos="69000">
              <a:schemeClr val="dk2">
                <a:hueOff val="0"/>
                <a:satOff val="0"/>
                <a:lumOff val="0"/>
                <a:alphaOff val="0"/>
                <a:shade val="88000"/>
                <a:satMod val="130000"/>
                <a:lumMod val="92000"/>
              </a:schemeClr>
            </a:gs>
            <a:gs pos="100000">
              <a:schemeClr val="dk2">
                <a:hueOff val="0"/>
                <a:satOff val="0"/>
                <a:lumOff val="0"/>
                <a:alphaOff val="0"/>
                <a:shade val="78000"/>
                <a:satMod val="130000"/>
                <a:lumMod val="92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Bell MT" panose="02020503060305020303" pitchFamily="18" charset="0"/>
            </a:rPr>
            <a:t>Stability Analysis</a:t>
          </a:r>
          <a:endParaRPr lang="en-IN" sz="2400" kern="1200" dirty="0">
            <a:latin typeface="Bell MT" panose="02020503060305020303" pitchFamily="18" charset="0"/>
          </a:endParaRPr>
        </a:p>
      </dsp:txBody>
      <dsp:txXfrm>
        <a:off x="7836833" y="36305"/>
        <a:ext cx="3434427" cy="1267200"/>
      </dsp:txXfrm>
    </dsp:sp>
    <dsp:sp modelId="{D091F400-D6FA-4772-BE8D-1A6132370D2D}">
      <dsp:nvSpPr>
        <dsp:cNvPr id="0" name=""/>
        <dsp:cNvSpPr/>
      </dsp:nvSpPr>
      <dsp:spPr>
        <a:xfrm>
          <a:off x="7836833" y="1303505"/>
          <a:ext cx="3434427" cy="2415599"/>
        </a:xfrm>
        <a:prstGeom prst="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latin typeface="Bell MT" panose="02020503060305020303" pitchFamily="18" charset="0"/>
            </a:rPr>
            <a:t>Solution Stability</a:t>
          </a:r>
          <a:endParaRPr lang="en-IN" sz="2400" kern="1200" dirty="0">
            <a:latin typeface="Bell MT" panose="02020503060305020303" pitchFamily="18" charset="0"/>
          </a:endParaRPr>
        </a:p>
        <a:p>
          <a:pPr marL="228600" lvl="1" indent="-228600" algn="l" defTabSz="1066800">
            <a:lnSpc>
              <a:spcPct val="90000"/>
            </a:lnSpc>
            <a:spcBef>
              <a:spcPct val="0"/>
            </a:spcBef>
            <a:spcAft>
              <a:spcPct val="15000"/>
            </a:spcAft>
            <a:buChar char="•"/>
          </a:pPr>
          <a:r>
            <a:rPr lang="en-US" sz="2400" kern="1200" dirty="0">
              <a:latin typeface="Bell MT" panose="02020503060305020303" pitchFamily="18" charset="0"/>
            </a:rPr>
            <a:t>Solid State Stability</a:t>
          </a:r>
          <a:endParaRPr lang="en-IN" sz="2400" kern="1200" dirty="0">
            <a:latin typeface="Bell MT" panose="02020503060305020303" pitchFamily="18" charset="0"/>
          </a:endParaRPr>
        </a:p>
        <a:p>
          <a:pPr marL="228600" lvl="1" indent="-228600" algn="l" defTabSz="1066800">
            <a:lnSpc>
              <a:spcPct val="90000"/>
            </a:lnSpc>
            <a:spcBef>
              <a:spcPct val="0"/>
            </a:spcBef>
            <a:spcAft>
              <a:spcPct val="15000"/>
            </a:spcAft>
            <a:buChar char="•"/>
          </a:pPr>
          <a:r>
            <a:rPr lang="en-US" sz="2400" kern="1200" dirty="0">
              <a:latin typeface="Bell MT" panose="02020503060305020303" pitchFamily="18" charset="0"/>
            </a:rPr>
            <a:t>Drug-Excipient Compatibility</a:t>
          </a:r>
          <a:endParaRPr lang="en-IN" sz="2400" kern="1200" dirty="0">
            <a:latin typeface="Bell MT" panose="02020503060305020303" pitchFamily="18" charset="0"/>
          </a:endParaRPr>
        </a:p>
      </dsp:txBody>
      <dsp:txXfrm>
        <a:off x="7836833" y="1303505"/>
        <a:ext cx="3434427" cy="241559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CED2BFB-1BDA-4104-8440-EBB54D02B2AE}" type="datetimeFigureOut">
              <a:rPr lang="en-IN" smtClean="0"/>
              <a:t>15-06-2025</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66894A22-35D0-4602-9EAB-CC80A11E3369}"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99713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ED2BFB-1BDA-4104-8440-EBB54D02B2AE}" type="datetimeFigureOut">
              <a:rPr lang="en-IN" smtClean="0"/>
              <a:t>15-06-2025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6894A22-35D0-4602-9EAB-CC80A11E3369}"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69492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ED2BFB-1BDA-4104-8440-EBB54D02B2AE}" type="datetimeFigureOut">
              <a:rPr lang="en-IN" smtClean="0"/>
              <a:t>15-06-2025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6894A22-35D0-4602-9EAB-CC80A11E3369}"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21302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CED2BFB-1BDA-4104-8440-EBB54D02B2AE}" type="datetimeFigureOut">
              <a:rPr lang="en-IN" smtClean="0"/>
              <a:t>15-06-2025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6894A22-35D0-4602-9EAB-CC80A11E3369}"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52813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ED2BFB-1BDA-4104-8440-EBB54D02B2AE}" type="datetimeFigureOut">
              <a:rPr lang="en-IN" smtClean="0"/>
              <a:t>15-06-2025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6894A22-35D0-4602-9EAB-CC80A11E3369}"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6040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CED2BFB-1BDA-4104-8440-EBB54D02B2AE}" type="datetimeFigureOut">
              <a:rPr lang="en-IN" smtClean="0"/>
              <a:t>15-06-2025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6894A22-35D0-4602-9EAB-CC80A11E3369}"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1515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ED2BFB-1BDA-4104-8440-EBB54D02B2AE}" type="datetimeFigureOut">
              <a:rPr lang="en-IN" smtClean="0"/>
              <a:t>15-06-2025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6894A22-35D0-4602-9EAB-CC80A11E3369}" type="slidenum">
              <a:rPr lang="en-IN" smtClean="0"/>
              <a:t>‹#›</a:t>
            </a:fld>
            <a:endParaRPr lang="en-IN"/>
          </a:p>
        </p:txBody>
      </p:sp>
    </p:spTree>
    <p:extLst>
      <p:ext uri="{BB962C8B-B14F-4D97-AF65-F5344CB8AC3E}">
        <p14:creationId xmlns:p14="http://schemas.microsoft.com/office/powerpoint/2010/main" val="2480552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ED2BFB-1BDA-4104-8440-EBB54D02B2AE}" type="datetimeFigureOut">
              <a:rPr lang="en-IN" smtClean="0"/>
              <a:t>15-06-2025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6894A22-35D0-4602-9EAB-CC80A11E3369}"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66047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ACED2BFB-1BDA-4104-8440-EBB54D02B2AE}" type="datetimeFigureOut">
              <a:rPr lang="en-IN" smtClean="0"/>
              <a:t>15-06-2025</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66894A22-35D0-4602-9EAB-CC80A11E3369}"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62703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ED2BFB-1BDA-4104-8440-EBB54D02B2AE}" type="datetimeFigureOut">
              <a:rPr lang="en-IN" smtClean="0"/>
              <a:t>15-06-2025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6894A22-35D0-4602-9EAB-CC80A11E3369}"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37898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ED2BFB-1BDA-4104-8440-EBB54D02B2AE}" type="datetimeFigureOut">
              <a:rPr lang="en-IN" smtClean="0"/>
              <a:t>15-06-2025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6894A22-35D0-4602-9EAB-CC80A11E3369}"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46235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ACED2BFB-1BDA-4104-8440-EBB54D02B2AE}" type="datetimeFigureOut">
              <a:rPr lang="en-IN" smtClean="0"/>
              <a:t>15-06-2025</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6894A22-35D0-4602-9EAB-CC80A11E3369}"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99547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022A1-FCA5-B08B-7BF2-828E2B5F8A2A}"/>
              </a:ext>
            </a:extLst>
          </p:cNvPr>
          <p:cNvSpPr>
            <a:spLocks noGrp="1"/>
          </p:cNvSpPr>
          <p:nvPr>
            <p:ph type="ctrTitle"/>
          </p:nvPr>
        </p:nvSpPr>
        <p:spPr>
          <a:xfrm>
            <a:off x="1406013" y="561924"/>
            <a:ext cx="9144000" cy="3252992"/>
          </a:xfrm>
        </p:spPr>
        <p:txBody>
          <a:bodyPr/>
          <a:lstStyle/>
          <a:p>
            <a:r>
              <a:rPr lang="en-US" dirty="0">
                <a:latin typeface="Castellar" panose="020A0402060406010301" pitchFamily="18" charset="0"/>
              </a:rPr>
              <a:t>Pre-formulation Studies</a:t>
            </a:r>
            <a:endParaRPr lang="en-IN" dirty="0">
              <a:latin typeface="Castellar" panose="020A0402060406010301" pitchFamily="18" charset="0"/>
            </a:endParaRPr>
          </a:p>
        </p:txBody>
      </p:sp>
      <p:pic>
        <p:nvPicPr>
          <p:cNvPr id="1026" name="Picture 2" descr="1a-Preformulation Studies | PDF | Solvation | Solubility">
            <a:extLst>
              <a:ext uri="{FF2B5EF4-FFF2-40B4-BE49-F238E27FC236}">
                <a16:creationId xmlns:a16="http://schemas.microsoft.com/office/drawing/2014/main" id="{253184AB-730C-4BCC-55F6-80000425CACE}"/>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14062" t="17891" r="10622" b="44068"/>
          <a:stretch/>
        </p:blipFill>
        <p:spPr bwMode="auto">
          <a:xfrm>
            <a:off x="8659882" y="78658"/>
            <a:ext cx="3394467" cy="1740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1102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wipe(down)">
                                      <p:cBhvr>
                                        <p:cTn id="13"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3BA15-59EC-EB31-63A1-C1F043754C4B}"/>
              </a:ext>
            </a:extLst>
          </p:cNvPr>
          <p:cNvSpPr>
            <a:spLocks noGrp="1"/>
          </p:cNvSpPr>
          <p:nvPr>
            <p:ph type="title"/>
          </p:nvPr>
        </p:nvSpPr>
        <p:spPr/>
        <p:txBody>
          <a:bodyPr/>
          <a:lstStyle/>
          <a:p>
            <a:r>
              <a:rPr lang="en-US" dirty="0"/>
              <a:t>Pre- Formulation</a:t>
            </a:r>
            <a:endParaRPr lang="en-IN" dirty="0"/>
          </a:p>
        </p:txBody>
      </p:sp>
      <p:sp>
        <p:nvSpPr>
          <p:cNvPr id="3" name="Content Placeholder 2">
            <a:extLst>
              <a:ext uri="{FF2B5EF4-FFF2-40B4-BE49-F238E27FC236}">
                <a16:creationId xmlns:a16="http://schemas.microsoft.com/office/drawing/2014/main" id="{182E4E0B-2EA9-FCA2-D251-A9BF432ABE89}"/>
              </a:ext>
            </a:extLst>
          </p:cNvPr>
          <p:cNvSpPr>
            <a:spLocks noGrp="1"/>
          </p:cNvSpPr>
          <p:nvPr>
            <p:ph idx="1"/>
          </p:nvPr>
        </p:nvSpPr>
        <p:spPr/>
        <p:txBody>
          <a:bodyPr/>
          <a:lstStyle/>
          <a:p>
            <a:pPr algn="just"/>
            <a:r>
              <a:rPr lang="en-US" b="0" i="0" dirty="0">
                <a:solidFill>
                  <a:srgbClr val="001D35"/>
                </a:solidFill>
                <a:effectLst/>
                <a:latin typeface="Google Sans"/>
              </a:rPr>
              <a:t>Preformulation is </a:t>
            </a:r>
            <a:r>
              <a:rPr lang="en-US" dirty="0"/>
              <a:t>the initial stage in pharmaceutical development where the physicochemical properties of a new drug candidate are investigated</a:t>
            </a:r>
          </a:p>
          <a:p>
            <a:pPr algn="just"/>
            <a:r>
              <a:rPr lang="en-US" dirty="0"/>
              <a:t>Preformulation studies may have a significant impact on manufacturing, storage, and performance of drug products. It not only helps to guide dosage form selection, but also provides insights into how drug products should be processed and stored to ensure their quality.</a:t>
            </a:r>
            <a:endParaRPr lang="en-IN" dirty="0"/>
          </a:p>
        </p:txBody>
      </p:sp>
      <p:pic>
        <p:nvPicPr>
          <p:cNvPr id="2050" name="Picture 2" descr="Preformulation - Almac">
            <a:extLst>
              <a:ext uri="{FF2B5EF4-FFF2-40B4-BE49-F238E27FC236}">
                <a16:creationId xmlns:a16="http://schemas.microsoft.com/office/drawing/2014/main" id="{5F1A34B2-06E1-071F-AEC1-8D565C028864}"/>
              </a:ext>
            </a:extLst>
          </p:cNvPr>
          <p:cNvPicPr>
            <a:picLocks noChangeAspect="1" noChangeArrowheads="1"/>
          </p:cNvPicPr>
          <p:nvPr/>
        </p:nvPicPr>
        <p:blipFill>
          <a:blip r:embed="rId2">
            <a:alphaModFix amt="70000"/>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8383321" y="71836"/>
            <a:ext cx="3690692" cy="1257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8661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050"/>
                                        </p:tgtEl>
                                        <p:attrNameLst>
                                          <p:attrName>style.visibility</p:attrName>
                                        </p:attrNameLst>
                                      </p:cBhvr>
                                      <p:to>
                                        <p:strVal val="visible"/>
                                      </p:to>
                                    </p:set>
                                    <p:animEffect transition="in" filter="barn(inVertical)">
                                      <p:cBhvr>
                                        <p:cTn id="23"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93CB2-D9E8-1152-2B42-3D5BD9045E59}"/>
              </a:ext>
            </a:extLst>
          </p:cNvPr>
          <p:cNvSpPr>
            <a:spLocks noGrp="1"/>
          </p:cNvSpPr>
          <p:nvPr>
            <p:ph type="title"/>
          </p:nvPr>
        </p:nvSpPr>
        <p:spPr/>
        <p:txBody>
          <a:bodyPr/>
          <a:lstStyle/>
          <a:p>
            <a:r>
              <a:rPr lang="en-US" dirty="0"/>
              <a:t>Objectives</a:t>
            </a:r>
            <a:endParaRPr lang="en-IN" dirty="0"/>
          </a:p>
        </p:txBody>
      </p:sp>
      <p:sp>
        <p:nvSpPr>
          <p:cNvPr id="3" name="Content Placeholder 2">
            <a:extLst>
              <a:ext uri="{FF2B5EF4-FFF2-40B4-BE49-F238E27FC236}">
                <a16:creationId xmlns:a16="http://schemas.microsoft.com/office/drawing/2014/main" id="{7EA33431-B4D1-0F2A-B599-6A6B7520F7B7}"/>
              </a:ext>
            </a:extLst>
          </p:cNvPr>
          <p:cNvSpPr>
            <a:spLocks noGrp="1"/>
          </p:cNvSpPr>
          <p:nvPr>
            <p:ph idx="1"/>
          </p:nvPr>
        </p:nvSpPr>
        <p:spPr/>
        <p:txBody>
          <a:bodyPr/>
          <a:lstStyle/>
          <a:p>
            <a:pPr algn="just"/>
            <a:r>
              <a:rPr lang="en-US" dirty="0"/>
              <a:t>To establish the </a:t>
            </a:r>
            <a:r>
              <a:rPr lang="en-US" dirty="0" err="1"/>
              <a:t>Physico</a:t>
            </a:r>
            <a:r>
              <a:rPr lang="en-US" dirty="0"/>
              <a:t>-Chemical parameters of a new drug entity.</a:t>
            </a:r>
          </a:p>
          <a:p>
            <a:pPr algn="just"/>
            <a:r>
              <a:rPr lang="en-US" dirty="0"/>
              <a:t>To determine its kinetics and stability.</a:t>
            </a:r>
          </a:p>
          <a:p>
            <a:pPr algn="just"/>
            <a:r>
              <a:rPr lang="en-US" dirty="0"/>
              <a:t>To establish its compatibility with common excipients.</a:t>
            </a:r>
          </a:p>
          <a:p>
            <a:pPr marL="0" indent="0" algn="just">
              <a:buNone/>
            </a:pPr>
            <a:endParaRPr lang="en-US" dirty="0"/>
          </a:p>
          <a:p>
            <a:pPr algn="just"/>
            <a:endParaRPr lang="en-US" dirty="0"/>
          </a:p>
          <a:p>
            <a:pPr algn="just"/>
            <a:endParaRPr lang="en-US" dirty="0"/>
          </a:p>
          <a:p>
            <a:pPr algn="just"/>
            <a:endParaRPr lang="en-US" dirty="0"/>
          </a:p>
          <a:p>
            <a:pPr algn="just"/>
            <a:endParaRPr lang="en-IN" dirty="0"/>
          </a:p>
        </p:txBody>
      </p:sp>
      <p:pic>
        <p:nvPicPr>
          <p:cNvPr id="3074" name="Picture 2" descr="Goals vs. Objectives: Why You Need Both to Succeed">
            <a:extLst>
              <a:ext uri="{FF2B5EF4-FFF2-40B4-BE49-F238E27FC236}">
                <a16:creationId xmlns:a16="http://schemas.microsoft.com/office/drawing/2014/main" id="{C174A301-368F-D92F-2ABA-821144688B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flipV="1">
            <a:off x="9678477" y="41234"/>
            <a:ext cx="2287382" cy="1526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0719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3074"/>
                                        </p:tgtEl>
                                        <p:attrNameLst>
                                          <p:attrName>style.visibility</p:attrName>
                                        </p:attrNameLst>
                                      </p:cBhvr>
                                      <p:to>
                                        <p:strVal val="visible"/>
                                      </p:to>
                                    </p:set>
                                    <p:animEffect transition="in" filter="barn(inVertical)">
                                      <p:cBhvr>
                                        <p:cTn id="28"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97EC0-9A09-FA25-E792-3807E81FEE4D}"/>
              </a:ext>
            </a:extLst>
          </p:cNvPr>
          <p:cNvSpPr>
            <a:spLocks noGrp="1"/>
          </p:cNvSpPr>
          <p:nvPr>
            <p:ph type="title"/>
          </p:nvPr>
        </p:nvSpPr>
        <p:spPr/>
        <p:txBody>
          <a:bodyPr/>
          <a:lstStyle/>
          <a:p>
            <a:r>
              <a:rPr lang="en-US" dirty="0"/>
              <a:t>major areas of pre-formulation research </a:t>
            </a:r>
            <a:endParaRPr lang="en-IN" dirty="0"/>
          </a:p>
        </p:txBody>
      </p:sp>
      <p:graphicFrame>
        <p:nvGraphicFramePr>
          <p:cNvPr id="4" name="Content Placeholder 3">
            <a:extLst>
              <a:ext uri="{FF2B5EF4-FFF2-40B4-BE49-F238E27FC236}">
                <a16:creationId xmlns:a16="http://schemas.microsoft.com/office/drawing/2014/main" id="{FB07B544-D54D-E83F-2E86-01841A532B0C}"/>
              </a:ext>
            </a:extLst>
          </p:cNvPr>
          <p:cNvGraphicFramePr>
            <a:graphicFrameLocks noGrp="1"/>
          </p:cNvGraphicFramePr>
          <p:nvPr>
            <p:ph idx="1"/>
            <p:extLst>
              <p:ext uri="{D42A27DB-BD31-4B8C-83A1-F6EECF244321}">
                <p14:modId xmlns:p14="http://schemas.microsoft.com/office/powerpoint/2010/main" val="2421390988"/>
              </p:ext>
            </p:extLst>
          </p:nvPr>
        </p:nvGraphicFramePr>
        <p:xfrm>
          <a:off x="684058" y="1937466"/>
          <a:ext cx="11271967" cy="37554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8" name="Picture 2" descr="30,000+ Key Focus Stock Photos, Pictures &amp; Royalty-Free Images - iStock |  Key focus areas">
            <a:extLst>
              <a:ext uri="{FF2B5EF4-FFF2-40B4-BE49-F238E27FC236}">
                <a16:creationId xmlns:a16="http://schemas.microsoft.com/office/drawing/2014/main" id="{5618A670-BEA6-DC46-D5F0-F4288C323185}"/>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740421" y="-14079"/>
            <a:ext cx="1400482" cy="1400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662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098"/>
                                        </p:tgtEl>
                                        <p:attrNameLst>
                                          <p:attrName>style.visibility</p:attrName>
                                        </p:attrNameLst>
                                      </p:cBhvr>
                                      <p:to>
                                        <p:strVal val="visible"/>
                                      </p:to>
                                    </p:set>
                                    <p:animEffect transition="in" filter="barn(inVertical)">
                                      <p:cBhvr>
                                        <p:cTn id="13" dur="500"/>
                                        <p:tgtEl>
                                          <p:spTgt spid="409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2E1FD-46A3-009A-1230-103DB48588A1}"/>
              </a:ext>
            </a:extLst>
          </p:cNvPr>
          <p:cNvSpPr>
            <a:spLocks noGrp="1"/>
          </p:cNvSpPr>
          <p:nvPr>
            <p:ph type="title"/>
          </p:nvPr>
        </p:nvSpPr>
        <p:spPr/>
        <p:txBody>
          <a:bodyPr/>
          <a:lstStyle/>
          <a:p>
            <a:r>
              <a:rPr lang="en-US" sz="3200" dirty="0">
                <a:latin typeface="Bell MT" panose="02020503060305020303" pitchFamily="18" charset="0"/>
              </a:rPr>
              <a:t>1.Solubility Studies</a:t>
            </a:r>
            <a:br>
              <a:rPr lang="en-IN" sz="3200" dirty="0">
                <a:latin typeface="Bell MT" panose="02020503060305020303" pitchFamily="18" charset="0"/>
              </a:rPr>
            </a:br>
            <a:endParaRPr lang="en-IN" dirty="0"/>
          </a:p>
        </p:txBody>
      </p:sp>
      <p:sp>
        <p:nvSpPr>
          <p:cNvPr id="3" name="Content Placeholder 2">
            <a:extLst>
              <a:ext uri="{FF2B5EF4-FFF2-40B4-BE49-F238E27FC236}">
                <a16:creationId xmlns:a16="http://schemas.microsoft.com/office/drawing/2014/main" id="{C4DA847F-B57D-A7C4-8878-CFBC970D9450}"/>
              </a:ext>
            </a:extLst>
          </p:cNvPr>
          <p:cNvSpPr>
            <a:spLocks noGrp="1"/>
          </p:cNvSpPr>
          <p:nvPr>
            <p:ph idx="1"/>
          </p:nvPr>
        </p:nvSpPr>
        <p:spPr/>
        <p:txBody>
          <a:bodyPr>
            <a:normAutofit fontScale="92500" lnSpcReduction="10000"/>
          </a:bodyPr>
          <a:lstStyle/>
          <a:p>
            <a:pPr algn="just"/>
            <a:r>
              <a:rPr lang="en-US" dirty="0"/>
              <a:t>The solubility of a solid substance is defined as the concentration at which the solution phase is in equilibrium with a given solid phase at a stated temperature and pressure.</a:t>
            </a:r>
          </a:p>
          <a:p>
            <a:pPr algn="just"/>
            <a:r>
              <a:rPr lang="en-US" dirty="0"/>
              <a:t>In order to be transported across biological membranes, drug molecules are required to be present in a dissolved form. Therefore, low aqueous solubility can delay or decrease drug absorption. </a:t>
            </a:r>
          </a:p>
          <a:p>
            <a:pPr algn="just"/>
            <a:r>
              <a:rPr lang="en-US" dirty="0"/>
              <a:t>Knowledge of the solubility of a drug is also important during manufacturing of an injectable formulation or when direct administration into the blood stream is desired.</a:t>
            </a:r>
          </a:p>
          <a:p>
            <a:pPr algn="just"/>
            <a:r>
              <a:rPr lang="en-US" dirty="0"/>
              <a:t>Poor aqueous solubility not only limits a drug’s biological application, but also challenges its pharmaceutical development. </a:t>
            </a:r>
            <a:endParaRPr lang="en-IN" dirty="0"/>
          </a:p>
        </p:txBody>
      </p:sp>
      <p:pic>
        <p:nvPicPr>
          <p:cNvPr id="5122" name="Picture 2" descr="18+ Thousand Analytical Chemistry Royalty-Free Images, Stock Photos &amp;  Pictures | Shutterstock">
            <a:extLst>
              <a:ext uri="{FF2B5EF4-FFF2-40B4-BE49-F238E27FC236}">
                <a16:creationId xmlns:a16="http://schemas.microsoft.com/office/drawing/2014/main" id="{1DF98B81-B704-6FD1-57B9-CE4C6820F9E3}"/>
              </a:ext>
            </a:extLst>
          </p:cNvPr>
          <p:cNvPicPr>
            <a:picLocks noChangeAspect="1" noChangeArrowheads="1"/>
          </p:cNvPicPr>
          <p:nvPr/>
        </p:nvPicPr>
        <p:blipFill rotWithShape="1">
          <a:blip r:embed="rId2">
            <a:clrChange>
              <a:clrFrom>
                <a:srgbClr val="6FD2EF"/>
              </a:clrFrom>
              <a:clrTo>
                <a:srgbClr val="6FD2E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b="7143"/>
          <a:stretch/>
        </p:blipFill>
        <p:spPr bwMode="auto">
          <a:xfrm>
            <a:off x="9510559" y="179183"/>
            <a:ext cx="2317648" cy="1498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207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5122"/>
                                        </p:tgtEl>
                                        <p:attrNameLst>
                                          <p:attrName>style.visibility</p:attrName>
                                        </p:attrNameLst>
                                      </p:cBhvr>
                                      <p:to>
                                        <p:strVal val="visible"/>
                                      </p:to>
                                    </p:set>
                                    <p:animEffect transition="in" filter="wipe(down)">
                                      <p:cBhvr>
                                        <p:cTn id="13" dur="500"/>
                                        <p:tgtEl>
                                          <p:spTgt spid="512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69FF7-AEDF-4A9A-125F-89B327697F67}"/>
              </a:ext>
            </a:extLst>
          </p:cNvPr>
          <p:cNvSpPr>
            <a:spLocks noGrp="1"/>
          </p:cNvSpPr>
          <p:nvPr>
            <p:ph type="title"/>
          </p:nvPr>
        </p:nvSpPr>
        <p:spPr>
          <a:xfrm>
            <a:off x="1451579" y="804520"/>
            <a:ext cx="7240137" cy="768642"/>
          </a:xfrm>
        </p:spPr>
        <p:txBody>
          <a:bodyPr/>
          <a:lstStyle/>
          <a:p>
            <a:r>
              <a:rPr lang="en-US" sz="3200" dirty="0">
                <a:latin typeface="Bell MT" panose="02020503060305020303" pitchFamily="18" charset="0"/>
              </a:rPr>
              <a:t>Solubility Studies</a:t>
            </a:r>
            <a:endParaRPr lang="en-IN" dirty="0"/>
          </a:p>
        </p:txBody>
      </p:sp>
      <p:graphicFrame>
        <p:nvGraphicFramePr>
          <p:cNvPr id="6" name="Content Placeholder 5">
            <a:extLst>
              <a:ext uri="{FF2B5EF4-FFF2-40B4-BE49-F238E27FC236}">
                <a16:creationId xmlns:a16="http://schemas.microsoft.com/office/drawing/2014/main" id="{0828CE2D-DEB2-A7A8-08BC-C7C910796EFA}"/>
              </a:ext>
            </a:extLst>
          </p:cNvPr>
          <p:cNvGraphicFramePr>
            <a:graphicFrameLocks noGrp="1"/>
          </p:cNvGraphicFramePr>
          <p:nvPr>
            <p:ph idx="1"/>
            <p:extLst>
              <p:ext uri="{D42A27DB-BD31-4B8C-83A1-F6EECF244321}">
                <p14:modId xmlns:p14="http://schemas.microsoft.com/office/powerpoint/2010/main" val="252572167"/>
              </p:ext>
            </p:extLst>
          </p:nvPr>
        </p:nvGraphicFramePr>
        <p:xfrm>
          <a:off x="1288025" y="1996460"/>
          <a:ext cx="9153834" cy="3922559"/>
        </p:xfrm>
        <a:graphic>
          <a:graphicData uri="http://schemas.openxmlformats.org/drawingml/2006/table">
            <a:tbl>
              <a:tblPr firstRow="1" bandRow="1">
                <a:tableStyleId>{E8B1032C-EA38-4F05-BA0D-38AFFFC7BED3}</a:tableStyleId>
              </a:tblPr>
              <a:tblGrid>
                <a:gridCol w="4576917">
                  <a:extLst>
                    <a:ext uri="{9D8B030D-6E8A-4147-A177-3AD203B41FA5}">
                      <a16:colId xmlns:a16="http://schemas.microsoft.com/office/drawing/2014/main" val="3684274757"/>
                    </a:ext>
                  </a:extLst>
                </a:gridCol>
                <a:gridCol w="4576917">
                  <a:extLst>
                    <a:ext uri="{9D8B030D-6E8A-4147-A177-3AD203B41FA5}">
                      <a16:colId xmlns:a16="http://schemas.microsoft.com/office/drawing/2014/main" val="3506609948"/>
                    </a:ext>
                  </a:extLst>
                </a:gridCol>
              </a:tblGrid>
              <a:tr h="666733">
                <a:tc>
                  <a:txBody>
                    <a:bodyPr/>
                    <a:lstStyle/>
                    <a:p>
                      <a:pPr algn="ctr"/>
                      <a:r>
                        <a:rPr lang="en-US" dirty="0"/>
                        <a:t>Descriptive term</a:t>
                      </a:r>
                      <a:endParaRPr lang="en-IN" dirty="0"/>
                    </a:p>
                  </a:txBody>
                  <a:tcPr/>
                </a:tc>
                <a:tc>
                  <a:txBody>
                    <a:bodyPr/>
                    <a:lstStyle/>
                    <a:p>
                      <a:pPr algn="ctr"/>
                      <a:r>
                        <a:rPr lang="en-US" dirty="0"/>
                        <a:t>Parts of Solvent required for 1 Part of Solute</a:t>
                      </a:r>
                      <a:endParaRPr lang="en-IN" dirty="0"/>
                    </a:p>
                  </a:txBody>
                  <a:tcPr/>
                </a:tc>
                <a:extLst>
                  <a:ext uri="{0D108BD9-81ED-4DB2-BD59-A6C34878D82A}">
                    <a16:rowId xmlns:a16="http://schemas.microsoft.com/office/drawing/2014/main" val="670719455"/>
                  </a:ext>
                </a:extLst>
              </a:tr>
              <a:tr h="465118">
                <a:tc>
                  <a:txBody>
                    <a:bodyPr/>
                    <a:lstStyle/>
                    <a:p>
                      <a:pPr algn="ctr"/>
                      <a:r>
                        <a:rPr lang="en-US" dirty="0"/>
                        <a:t>Very soluble</a:t>
                      </a:r>
                      <a:endParaRPr lang="en-IN" dirty="0"/>
                    </a:p>
                  </a:txBody>
                  <a:tcPr/>
                </a:tc>
                <a:tc>
                  <a:txBody>
                    <a:bodyPr/>
                    <a:lstStyle/>
                    <a:p>
                      <a:pPr algn="ctr"/>
                      <a:r>
                        <a:rPr lang="en-US" dirty="0"/>
                        <a:t>Less than 1</a:t>
                      </a:r>
                      <a:endParaRPr lang="en-IN" dirty="0"/>
                    </a:p>
                  </a:txBody>
                  <a:tcPr/>
                </a:tc>
                <a:extLst>
                  <a:ext uri="{0D108BD9-81ED-4DB2-BD59-A6C34878D82A}">
                    <a16:rowId xmlns:a16="http://schemas.microsoft.com/office/drawing/2014/main" val="298196903"/>
                  </a:ext>
                </a:extLst>
              </a:tr>
              <a:tr h="465118">
                <a:tc>
                  <a:txBody>
                    <a:bodyPr/>
                    <a:lstStyle/>
                    <a:p>
                      <a:pPr algn="ctr"/>
                      <a:r>
                        <a:rPr lang="en-US" dirty="0"/>
                        <a:t>Freely soluble</a:t>
                      </a:r>
                      <a:endParaRPr lang="en-IN" dirty="0"/>
                    </a:p>
                  </a:txBody>
                  <a:tcPr/>
                </a:tc>
                <a:tc>
                  <a:txBody>
                    <a:bodyPr/>
                    <a:lstStyle/>
                    <a:p>
                      <a:pPr algn="ctr"/>
                      <a:r>
                        <a:rPr lang="en-US" dirty="0"/>
                        <a:t>From 1 to 10</a:t>
                      </a:r>
                      <a:endParaRPr lang="en-IN" dirty="0"/>
                    </a:p>
                  </a:txBody>
                  <a:tcPr/>
                </a:tc>
                <a:extLst>
                  <a:ext uri="{0D108BD9-81ED-4DB2-BD59-A6C34878D82A}">
                    <a16:rowId xmlns:a16="http://schemas.microsoft.com/office/drawing/2014/main" val="4186712484"/>
                  </a:ext>
                </a:extLst>
              </a:tr>
              <a:tr h="465118">
                <a:tc>
                  <a:txBody>
                    <a:bodyPr/>
                    <a:lstStyle/>
                    <a:p>
                      <a:pPr algn="ctr"/>
                      <a:r>
                        <a:rPr lang="en-US" dirty="0"/>
                        <a:t>soluble</a:t>
                      </a:r>
                      <a:endParaRPr lang="en-IN" dirty="0"/>
                    </a:p>
                  </a:txBody>
                  <a:tcPr/>
                </a:tc>
                <a:tc>
                  <a:txBody>
                    <a:bodyPr/>
                    <a:lstStyle/>
                    <a:p>
                      <a:pPr algn="ctr"/>
                      <a:r>
                        <a:rPr lang="en-US" dirty="0"/>
                        <a:t>From 10 to 30</a:t>
                      </a:r>
                      <a:endParaRPr lang="en-IN" dirty="0"/>
                    </a:p>
                  </a:txBody>
                  <a:tcPr/>
                </a:tc>
                <a:extLst>
                  <a:ext uri="{0D108BD9-81ED-4DB2-BD59-A6C34878D82A}">
                    <a16:rowId xmlns:a16="http://schemas.microsoft.com/office/drawing/2014/main" val="3049881883"/>
                  </a:ext>
                </a:extLst>
              </a:tr>
              <a:tr h="465118">
                <a:tc>
                  <a:txBody>
                    <a:bodyPr/>
                    <a:lstStyle/>
                    <a:p>
                      <a:pPr algn="ctr"/>
                      <a:r>
                        <a:rPr lang="en-US" dirty="0"/>
                        <a:t>Sparingly soluble</a:t>
                      </a:r>
                      <a:endParaRPr lang="en-IN" dirty="0"/>
                    </a:p>
                  </a:txBody>
                  <a:tcPr/>
                </a:tc>
                <a:tc>
                  <a:txBody>
                    <a:bodyPr/>
                    <a:lstStyle/>
                    <a:p>
                      <a:pPr algn="ctr"/>
                      <a:r>
                        <a:rPr lang="en-US" dirty="0"/>
                        <a:t>From 30 to 100</a:t>
                      </a:r>
                      <a:endParaRPr lang="en-IN" dirty="0"/>
                    </a:p>
                  </a:txBody>
                  <a:tcPr/>
                </a:tc>
                <a:extLst>
                  <a:ext uri="{0D108BD9-81ED-4DB2-BD59-A6C34878D82A}">
                    <a16:rowId xmlns:a16="http://schemas.microsoft.com/office/drawing/2014/main" val="1533473059"/>
                  </a:ext>
                </a:extLst>
              </a:tr>
              <a:tr h="465118">
                <a:tc>
                  <a:txBody>
                    <a:bodyPr/>
                    <a:lstStyle/>
                    <a:p>
                      <a:pPr algn="ctr"/>
                      <a:r>
                        <a:rPr lang="en-US" dirty="0"/>
                        <a:t>Slightly soluble</a:t>
                      </a:r>
                    </a:p>
                  </a:txBody>
                  <a:tcPr/>
                </a:tc>
                <a:tc>
                  <a:txBody>
                    <a:bodyPr/>
                    <a:lstStyle/>
                    <a:p>
                      <a:pPr algn="ctr"/>
                      <a:r>
                        <a:rPr lang="en-US" dirty="0"/>
                        <a:t>From 100 to 1000</a:t>
                      </a:r>
                      <a:endParaRPr lang="en-IN" dirty="0"/>
                    </a:p>
                  </a:txBody>
                  <a:tcPr/>
                </a:tc>
                <a:extLst>
                  <a:ext uri="{0D108BD9-81ED-4DB2-BD59-A6C34878D82A}">
                    <a16:rowId xmlns:a16="http://schemas.microsoft.com/office/drawing/2014/main" val="586074980"/>
                  </a:ext>
                </a:extLst>
              </a:tr>
              <a:tr h="465118">
                <a:tc>
                  <a:txBody>
                    <a:bodyPr/>
                    <a:lstStyle/>
                    <a:p>
                      <a:pPr algn="ctr"/>
                      <a:r>
                        <a:rPr lang="en-US" dirty="0"/>
                        <a:t>Very slightly soluble</a:t>
                      </a:r>
                    </a:p>
                  </a:txBody>
                  <a:tcPr/>
                </a:tc>
                <a:tc>
                  <a:txBody>
                    <a:bodyPr/>
                    <a:lstStyle/>
                    <a:p>
                      <a:pPr algn="ctr"/>
                      <a:r>
                        <a:rPr lang="en-US" dirty="0"/>
                        <a:t>From 1000 to 10000</a:t>
                      </a:r>
                      <a:endParaRPr lang="en-IN" dirty="0"/>
                    </a:p>
                  </a:txBody>
                  <a:tcPr/>
                </a:tc>
                <a:extLst>
                  <a:ext uri="{0D108BD9-81ED-4DB2-BD59-A6C34878D82A}">
                    <a16:rowId xmlns:a16="http://schemas.microsoft.com/office/drawing/2014/main" val="3430440799"/>
                  </a:ext>
                </a:extLst>
              </a:tr>
              <a:tr h="465118">
                <a:tc>
                  <a:txBody>
                    <a:bodyPr/>
                    <a:lstStyle/>
                    <a:p>
                      <a:pPr algn="ctr"/>
                      <a:r>
                        <a:rPr lang="en-US" dirty="0"/>
                        <a:t>Practically Insoluble</a:t>
                      </a:r>
                    </a:p>
                  </a:txBody>
                  <a:tcPr/>
                </a:tc>
                <a:tc>
                  <a:txBody>
                    <a:bodyPr/>
                    <a:lstStyle/>
                    <a:p>
                      <a:pPr algn="ctr"/>
                      <a:r>
                        <a:rPr lang="en-US" dirty="0"/>
                        <a:t>10000 and over</a:t>
                      </a:r>
                      <a:endParaRPr lang="en-IN" dirty="0"/>
                    </a:p>
                  </a:txBody>
                  <a:tcPr/>
                </a:tc>
                <a:extLst>
                  <a:ext uri="{0D108BD9-81ED-4DB2-BD59-A6C34878D82A}">
                    <a16:rowId xmlns:a16="http://schemas.microsoft.com/office/drawing/2014/main" val="993153021"/>
                  </a:ext>
                </a:extLst>
              </a:tr>
            </a:tbl>
          </a:graphicData>
        </a:graphic>
      </p:graphicFrame>
      <p:pic>
        <p:nvPicPr>
          <p:cNvPr id="6150" name="Picture 6" descr="Chemistry Background Images – Browse 1,524,542 Stock Photos, Vectors, and  Video | Adobe Stock">
            <a:extLst>
              <a:ext uri="{FF2B5EF4-FFF2-40B4-BE49-F238E27FC236}">
                <a16:creationId xmlns:a16="http://schemas.microsoft.com/office/drawing/2014/main" id="{3C697FE1-C0E9-5E54-7584-139E90436E24}"/>
              </a:ext>
            </a:extLst>
          </p:cNvPr>
          <p:cNvPicPr>
            <a:picLocks noChangeAspect="1" noChangeArrowheads="1"/>
          </p:cNvPicPr>
          <p:nvPr/>
        </p:nvPicPr>
        <p:blipFill>
          <a:blip r:embed="rId2">
            <a:alphaModFix amt="5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9733075" y="187737"/>
            <a:ext cx="2203287" cy="1233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9422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150"/>
                                        </p:tgtEl>
                                        <p:attrNameLst>
                                          <p:attrName>style.visibility</p:attrName>
                                        </p:attrNameLst>
                                      </p:cBhvr>
                                      <p:to>
                                        <p:strVal val="visible"/>
                                      </p:to>
                                    </p:set>
                                    <p:animEffect transition="in" filter="wipe(down)">
                                      <p:cBhvr>
                                        <p:cTn id="12" dur="500"/>
                                        <p:tgtEl>
                                          <p:spTgt spid="61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093AA-90FC-F68E-9AD3-ED440326D568}"/>
              </a:ext>
            </a:extLst>
          </p:cNvPr>
          <p:cNvSpPr>
            <a:spLocks noGrp="1"/>
          </p:cNvSpPr>
          <p:nvPr>
            <p:ph type="title"/>
          </p:nvPr>
        </p:nvSpPr>
        <p:spPr/>
        <p:txBody>
          <a:bodyPr/>
          <a:lstStyle/>
          <a:p>
            <a:r>
              <a:rPr lang="en-IN" dirty="0" err="1">
                <a:latin typeface="Bell MT" panose="02020503060305020303" pitchFamily="18" charset="0"/>
              </a:rPr>
              <a:t>PKa</a:t>
            </a:r>
            <a:r>
              <a:rPr lang="en-IN" dirty="0"/>
              <a:t> </a:t>
            </a:r>
            <a:r>
              <a:rPr lang="en-IN" dirty="0">
                <a:latin typeface="Bell MT" panose="02020503060305020303" pitchFamily="18" charset="0"/>
              </a:rPr>
              <a:t>Determinations</a:t>
            </a:r>
          </a:p>
        </p:txBody>
      </p:sp>
      <p:sp>
        <p:nvSpPr>
          <p:cNvPr id="3" name="Content Placeholder 2">
            <a:extLst>
              <a:ext uri="{FF2B5EF4-FFF2-40B4-BE49-F238E27FC236}">
                <a16:creationId xmlns:a16="http://schemas.microsoft.com/office/drawing/2014/main" id="{12D5364B-DDBF-E44F-3F88-D9B110A0C0DB}"/>
              </a:ext>
            </a:extLst>
          </p:cNvPr>
          <p:cNvSpPr>
            <a:spLocks noGrp="1"/>
          </p:cNvSpPr>
          <p:nvPr>
            <p:ph idx="1"/>
          </p:nvPr>
        </p:nvSpPr>
        <p:spPr/>
        <p:txBody>
          <a:bodyPr/>
          <a:lstStyle/>
          <a:p>
            <a:pPr algn="just"/>
            <a:r>
              <a:rPr lang="en-US" dirty="0"/>
              <a:t>Determination of the dissociation constant for a drug capable of ionization within a pH range of 1 to 10 is important since solubility, and consequently absorption, can be altered by orders of magnitude with changing </a:t>
            </a:r>
            <a:r>
              <a:rPr lang="en-US" dirty="0" err="1"/>
              <a:t>pH.</a:t>
            </a:r>
            <a:r>
              <a:rPr lang="en-US" dirty="0"/>
              <a:t> The Henderson-Hasselbalch equation provides an estimate of the ionized and unionized drug concentration at a particular </a:t>
            </a:r>
            <a:r>
              <a:rPr lang="en-US" dirty="0" err="1"/>
              <a:t>pH.</a:t>
            </a:r>
            <a:r>
              <a:rPr lang="en-US" dirty="0"/>
              <a:t> </a:t>
            </a:r>
          </a:p>
          <a:p>
            <a:pPr algn="just"/>
            <a:r>
              <a:rPr lang="en-US" dirty="0"/>
              <a:t>In general, the un-ionized drug molecule is the species absorbed from the gastrointestinal tract; however, rate of dissolution, lipid solubility, </a:t>
            </a:r>
            <a:r>
              <a:rPr lang="en-US" dirty="0" err="1"/>
              <a:t>commonion</a:t>
            </a:r>
            <a:r>
              <a:rPr lang="en-US" dirty="0"/>
              <a:t> effects, and metabolism in the GI tract can shift or reverse predictions of the extent and site of absorption based on pH alone. </a:t>
            </a:r>
            <a:endParaRPr lang="en-IN" dirty="0"/>
          </a:p>
        </p:txBody>
      </p:sp>
      <p:pic>
        <p:nvPicPr>
          <p:cNvPr id="2050" name="Picture 2" descr="Dibasic &amp; Tribasic pH Titration Graph Quiz">
            <a:extLst>
              <a:ext uri="{FF2B5EF4-FFF2-40B4-BE49-F238E27FC236}">
                <a16:creationId xmlns:a16="http://schemas.microsoft.com/office/drawing/2014/main" id="{4A17F2B0-329D-76E3-0418-541595316F79}"/>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7096" t="7177" b="5726"/>
          <a:stretch/>
        </p:blipFill>
        <p:spPr bwMode="auto">
          <a:xfrm>
            <a:off x="10550014" y="159277"/>
            <a:ext cx="1376515" cy="1290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700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wipe(down)">
                                      <p:cBhvr>
                                        <p:cTn id="14" dur="500"/>
                                        <p:tgtEl>
                                          <p:spTgt spid="205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D32E4-5097-C9D0-2A83-A11CAE34F1CB}"/>
              </a:ext>
            </a:extLst>
          </p:cNvPr>
          <p:cNvSpPr>
            <a:spLocks noGrp="1"/>
          </p:cNvSpPr>
          <p:nvPr>
            <p:ph type="title"/>
          </p:nvPr>
        </p:nvSpPr>
        <p:spPr/>
        <p:txBody>
          <a:bodyPr/>
          <a:lstStyle/>
          <a:p>
            <a:r>
              <a:rPr lang="en-IN" dirty="0" err="1">
                <a:latin typeface="Bell MT" panose="02020503060305020303" pitchFamily="18" charset="0"/>
              </a:rPr>
              <a:t>PKa</a:t>
            </a:r>
            <a:r>
              <a:rPr lang="en-IN" dirty="0"/>
              <a:t> </a:t>
            </a:r>
            <a:r>
              <a:rPr lang="en-IN" dirty="0">
                <a:latin typeface="Bell MT" panose="02020503060305020303" pitchFamily="18" charset="0"/>
              </a:rPr>
              <a:t>Determinations</a:t>
            </a:r>
            <a:endParaRPr lang="en-IN" dirty="0"/>
          </a:p>
        </p:txBody>
      </p:sp>
      <p:sp>
        <p:nvSpPr>
          <p:cNvPr id="3" name="Content Placeholder 2">
            <a:extLst>
              <a:ext uri="{FF2B5EF4-FFF2-40B4-BE49-F238E27FC236}">
                <a16:creationId xmlns:a16="http://schemas.microsoft.com/office/drawing/2014/main" id="{D55B7660-9D9F-35AB-A237-B89E12958408}"/>
              </a:ext>
            </a:extLst>
          </p:cNvPr>
          <p:cNvSpPr>
            <a:spLocks noGrp="1"/>
          </p:cNvSpPr>
          <p:nvPr>
            <p:ph idx="1"/>
          </p:nvPr>
        </p:nvSpPr>
        <p:spPr/>
        <p:txBody>
          <a:bodyPr/>
          <a:lstStyle/>
          <a:p>
            <a:pPr algn="just"/>
            <a:r>
              <a:rPr lang="en-IN" dirty="0"/>
              <a:t>Some reported methods for the determination of </a:t>
            </a:r>
            <a:r>
              <a:rPr lang="en-IN" dirty="0" err="1"/>
              <a:t>pKa</a:t>
            </a:r>
            <a:endParaRPr lang="en-IN" dirty="0"/>
          </a:p>
          <a:p>
            <a:pPr marL="457200" indent="-457200" algn="just">
              <a:buFont typeface="+mj-lt"/>
              <a:buAutoNum type="arabicPeriod"/>
            </a:pPr>
            <a:r>
              <a:rPr lang="en-IN" dirty="0"/>
              <a:t>Potentiometric titration</a:t>
            </a:r>
          </a:p>
          <a:p>
            <a:pPr marL="457200" indent="-457200" algn="just">
              <a:buFont typeface="+mj-lt"/>
              <a:buAutoNum type="arabicPeriod"/>
            </a:pPr>
            <a:r>
              <a:rPr lang="en-IN" dirty="0"/>
              <a:t>UV spectroscopy </a:t>
            </a:r>
          </a:p>
          <a:p>
            <a:pPr marL="457200" indent="-457200" algn="just">
              <a:buFont typeface="+mj-lt"/>
              <a:buAutoNum type="arabicPeriod"/>
            </a:pPr>
            <a:r>
              <a:rPr lang="en-IN" dirty="0"/>
              <a:t>Solubility measurement </a:t>
            </a:r>
          </a:p>
          <a:p>
            <a:pPr marL="457200" indent="-457200" algn="just">
              <a:buFont typeface="+mj-lt"/>
              <a:buAutoNum type="arabicPeriod"/>
            </a:pPr>
            <a:r>
              <a:rPr lang="en-IN" dirty="0"/>
              <a:t>HPLC techniques </a:t>
            </a:r>
          </a:p>
          <a:p>
            <a:pPr marL="457200" indent="-457200" algn="just">
              <a:buFont typeface="+mj-lt"/>
              <a:buAutoNum type="arabicPeriod"/>
            </a:pPr>
            <a:r>
              <a:rPr lang="en-IN" dirty="0"/>
              <a:t>Capillary zone electrophoresis </a:t>
            </a:r>
          </a:p>
          <a:p>
            <a:pPr marL="457200" indent="-457200" algn="just">
              <a:buFont typeface="+mj-lt"/>
              <a:buAutoNum type="arabicPeriod"/>
            </a:pPr>
            <a:r>
              <a:rPr lang="en-IN" dirty="0"/>
              <a:t>Foaming activity</a:t>
            </a:r>
          </a:p>
        </p:txBody>
      </p:sp>
      <p:pic>
        <p:nvPicPr>
          <p:cNvPr id="3074" name="Picture 2" descr="market analysis for a business plan">
            <a:extLst>
              <a:ext uri="{FF2B5EF4-FFF2-40B4-BE49-F238E27FC236}">
                <a16:creationId xmlns:a16="http://schemas.microsoft.com/office/drawing/2014/main" id="{6519078E-9A64-2CFF-7B56-0E609C08778E}"/>
              </a:ext>
            </a:extLst>
          </p:cNvPr>
          <p:cNvPicPr>
            <a:picLocks noChangeAspect="1" noChangeArrowheads="1"/>
          </p:cNvPicPr>
          <p:nvPr/>
        </p:nvPicPr>
        <p:blipFill rotWithShape="1">
          <a:blip r:embed="rId2">
            <a:alphaModFix amt="20000"/>
            <a:extLst>
              <a:ext uri="{28A0092B-C50C-407E-A947-70E740481C1C}">
                <a14:useLocalDpi xmlns:a14="http://schemas.microsoft.com/office/drawing/2010/main" val="0"/>
              </a:ext>
            </a:extLst>
          </a:blip>
          <a:srcRect l="5380" t="37493" r="61654" b="18810"/>
          <a:stretch/>
        </p:blipFill>
        <p:spPr bwMode="auto">
          <a:xfrm>
            <a:off x="9881419" y="279901"/>
            <a:ext cx="1761061" cy="1227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5611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074"/>
                                        </p:tgtEl>
                                        <p:attrNameLst>
                                          <p:attrName>style.visibility</p:attrName>
                                        </p:attrNameLst>
                                      </p:cBhvr>
                                      <p:to>
                                        <p:strVal val="visible"/>
                                      </p:to>
                                    </p:set>
                                    <p:animEffect transition="in" filter="wipe(down)">
                                      <p:cBhvr>
                                        <p:cTn id="14" dur="500"/>
                                        <p:tgtEl>
                                          <p:spTgt spid="307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5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5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500"/>
                                        <p:tgtEl>
                                          <p:spTgt spid="3">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C8FFD-3290-38CE-DA16-54AFF2F648B7}"/>
              </a:ext>
            </a:extLst>
          </p:cNvPr>
          <p:cNvSpPr>
            <a:spLocks noGrp="1"/>
          </p:cNvSpPr>
          <p:nvPr>
            <p:ph type="title"/>
          </p:nvPr>
        </p:nvSpPr>
        <p:spPr/>
        <p:txBody>
          <a:bodyPr/>
          <a:lstStyle/>
          <a:p>
            <a:r>
              <a:rPr lang="en-IN" dirty="0">
                <a:latin typeface="Bell MT" panose="02020503060305020303" pitchFamily="18" charset="0"/>
              </a:rPr>
              <a:t>pH-Solubility</a:t>
            </a:r>
            <a:r>
              <a:rPr lang="en-IN" dirty="0"/>
              <a:t> </a:t>
            </a:r>
            <a:r>
              <a:rPr lang="en-IN" dirty="0">
                <a:latin typeface="Bell MT" panose="02020503060305020303" pitchFamily="18" charset="0"/>
              </a:rPr>
              <a:t>Profile</a:t>
            </a:r>
          </a:p>
        </p:txBody>
      </p:sp>
      <p:sp>
        <p:nvSpPr>
          <p:cNvPr id="3" name="Content Placeholder 2">
            <a:extLst>
              <a:ext uri="{FF2B5EF4-FFF2-40B4-BE49-F238E27FC236}">
                <a16:creationId xmlns:a16="http://schemas.microsoft.com/office/drawing/2014/main" id="{0E86A6D2-4786-3F23-939C-29420869765C}"/>
              </a:ext>
            </a:extLst>
          </p:cNvPr>
          <p:cNvSpPr>
            <a:spLocks noGrp="1"/>
          </p:cNvSpPr>
          <p:nvPr>
            <p:ph idx="1"/>
          </p:nvPr>
        </p:nvSpPr>
        <p:spPr/>
        <p:txBody>
          <a:bodyPr/>
          <a:lstStyle/>
          <a:p>
            <a:pPr algn="just"/>
            <a:r>
              <a:rPr lang="en-US" dirty="0"/>
              <a:t>The solubility of an acidic or basic drug depends on the </a:t>
            </a:r>
            <a:r>
              <a:rPr lang="en-US" dirty="0" err="1"/>
              <a:t>pKa</a:t>
            </a:r>
            <a:r>
              <a:rPr lang="en-US" dirty="0"/>
              <a:t> of the ionizing functional group and the intrinsic solubilities for both the ionized and unionized forms.</a:t>
            </a:r>
          </a:p>
          <a:p>
            <a:pPr marL="0" indent="0" algn="just">
              <a:buNone/>
            </a:pPr>
            <a:endParaRPr lang="en-IN" dirty="0"/>
          </a:p>
        </p:txBody>
      </p:sp>
      <p:pic>
        <p:nvPicPr>
          <p:cNvPr id="7" name="Picture 6">
            <a:extLst>
              <a:ext uri="{FF2B5EF4-FFF2-40B4-BE49-F238E27FC236}">
                <a16:creationId xmlns:a16="http://schemas.microsoft.com/office/drawing/2014/main" id="{DB612402-1359-DD1E-D47D-1305ADADC6B8}"/>
              </a:ext>
            </a:extLst>
          </p:cNvPr>
          <p:cNvPicPr>
            <a:picLocks noChangeAspect="1"/>
          </p:cNvPicPr>
          <p:nvPr/>
        </p:nvPicPr>
        <p:blipFill>
          <a:blip r:embed="rId2">
            <a:clrChange>
              <a:clrFrom>
                <a:srgbClr val="FFFFFF"/>
              </a:clrFrom>
              <a:clrTo>
                <a:srgbClr val="FFFFFF">
                  <a:alpha val="0"/>
                </a:srgbClr>
              </a:clrTo>
            </a:clrChange>
            <a:duotone>
              <a:schemeClr val="accent1">
                <a:shade val="45000"/>
                <a:satMod val="135000"/>
              </a:schemeClr>
              <a:prstClr val="white"/>
            </a:duotone>
          </a:blip>
          <a:srcRect l="6139" t="7175" r="8029" b="5781"/>
          <a:stretch/>
        </p:blipFill>
        <p:spPr>
          <a:xfrm>
            <a:off x="10097730" y="201969"/>
            <a:ext cx="1606054" cy="1103720"/>
          </a:xfrm>
          <a:prstGeom prst="rect">
            <a:avLst/>
          </a:prstGeom>
        </p:spPr>
      </p:pic>
    </p:spTree>
    <p:extLst>
      <p:ext uri="{BB962C8B-B14F-4D97-AF65-F5344CB8AC3E}">
        <p14:creationId xmlns:p14="http://schemas.microsoft.com/office/powerpoint/2010/main" val="152154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60B6B-EA69-66F5-0829-741436239EE9}"/>
              </a:ext>
            </a:extLst>
          </p:cNvPr>
          <p:cNvSpPr>
            <a:spLocks noGrp="1"/>
          </p:cNvSpPr>
          <p:nvPr>
            <p:ph type="title"/>
          </p:nvPr>
        </p:nvSpPr>
        <p:spPr/>
        <p:txBody>
          <a:bodyPr/>
          <a:lstStyle/>
          <a:p>
            <a:r>
              <a:rPr lang="en-US" sz="3200" dirty="0">
                <a:latin typeface="Bell MT" panose="02020503060305020303" pitchFamily="18" charset="0"/>
              </a:rPr>
              <a:t>Effect of Temperature</a:t>
            </a:r>
            <a:br>
              <a:rPr lang="en-IN" sz="3200" dirty="0">
                <a:latin typeface="Bell MT" panose="02020503060305020303" pitchFamily="18" charset="0"/>
              </a:rPr>
            </a:br>
            <a:endParaRPr lang="en-IN" dirty="0"/>
          </a:p>
        </p:txBody>
      </p:sp>
      <p:sp>
        <p:nvSpPr>
          <p:cNvPr id="3" name="Content Placeholder 2">
            <a:extLst>
              <a:ext uri="{FF2B5EF4-FFF2-40B4-BE49-F238E27FC236}">
                <a16:creationId xmlns:a16="http://schemas.microsoft.com/office/drawing/2014/main" id="{4297F31C-2937-734B-DDCB-220627B3DD79}"/>
              </a:ext>
            </a:extLst>
          </p:cNvPr>
          <p:cNvSpPr>
            <a:spLocks noGrp="1"/>
          </p:cNvSpPr>
          <p:nvPr>
            <p:ph idx="1"/>
          </p:nvPr>
        </p:nvSpPr>
        <p:spPr/>
        <p:txBody>
          <a:bodyPr/>
          <a:lstStyle/>
          <a:p>
            <a:pPr algn="just"/>
            <a:r>
              <a:rPr lang="en-US" dirty="0"/>
              <a:t>The heat of solution, ΔHS , represents the heat released or absorbed when a mole of solute is dissolved in a large quantity of solvent. </a:t>
            </a:r>
          </a:p>
          <a:p>
            <a:pPr algn="just"/>
            <a:r>
              <a:rPr lang="en-US" dirty="0"/>
              <a:t>Most commonly, the solution process is endothermic, or ΔHS is positive, and thus increasing the solution temperature increases the drug solubility. </a:t>
            </a:r>
          </a:p>
          <a:p>
            <a:pPr marL="0" indent="0" algn="just">
              <a:buNone/>
            </a:pPr>
            <a:endParaRPr lang="en-IN" dirty="0"/>
          </a:p>
        </p:txBody>
      </p:sp>
      <p:pic>
        <p:nvPicPr>
          <p:cNvPr id="5" name="Picture 4">
            <a:extLst>
              <a:ext uri="{FF2B5EF4-FFF2-40B4-BE49-F238E27FC236}">
                <a16:creationId xmlns:a16="http://schemas.microsoft.com/office/drawing/2014/main" id="{CAAD1EDD-D803-B9DD-4D4F-08E6FAF7476E}"/>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1215381" y="107608"/>
            <a:ext cx="602993" cy="1570384"/>
          </a:xfrm>
          <a:prstGeom prst="rect">
            <a:avLst/>
          </a:prstGeom>
        </p:spPr>
      </p:pic>
    </p:spTree>
    <p:extLst>
      <p:ext uri="{BB962C8B-B14F-4D97-AF65-F5344CB8AC3E}">
        <p14:creationId xmlns:p14="http://schemas.microsoft.com/office/powerpoint/2010/main" val="2855762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98AB9-B5A3-276D-213F-62133BDCFB45}"/>
              </a:ext>
            </a:extLst>
          </p:cNvPr>
          <p:cNvSpPr>
            <a:spLocks noGrp="1"/>
          </p:cNvSpPr>
          <p:nvPr>
            <p:ph type="title"/>
          </p:nvPr>
        </p:nvSpPr>
        <p:spPr/>
        <p:txBody>
          <a:bodyPr/>
          <a:lstStyle/>
          <a:p>
            <a:r>
              <a:rPr lang="en-IN" dirty="0">
                <a:latin typeface="Bell MT" panose="02020503060305020303" pitchFamily="18" charset="0"/>
              </a:rPr>
              <a:t>Solubilization</a:t>
            </a:r>
          </a:p>
        </p:txBody>
      </p:sp>
      <p:sp>
        <p:nvSpPr>
          <p:cNvPr id="3" name="Content Placeholder 2">
            <a:extLst>
              <a:ext uri="{FF2B5EF4-FFF2-40B4-BE49-F238E27FC236}">
                <a16:creationId xmlns:a16="http://schemas.microsoft.com/office/drawing/2014/main" id="{92A12A1F-9FD7-E092-4254-6661DE648705}"/>
              </a:ext>
            </a:extLst>
          </p:cNvPr>
          <p:cNvSpPr>
            <a:spLocks noGrp="1"/>
          </p:cNvSpPr>
          <p:nvPr>
            <p:ph idx="1"/>
          </p:nvPr>
        </p:nvSpPr>
        <p:spPr/>
        <p:txBody>
          <a:bodyPr/>
          <a:lstStyle/>
          <a:p>
            <a:pPr algn="just"/>
            <a:r>
              <a:rPr lang="en-US" dirty="0"/>
              <a:t>For drug candidates with either poor water solubility or insufficient solubility for projected solution dosage forms, pre-formulation studies should include limited experiments to identify the possible mechanisms for solubilization.</a:t>
            </a:r>
          </a:p>
          <a:p>
            <a:pPr algn="just"/>
            <a:r>
              <a:rPr lang="en-US" dirty="0"/>
              <a:t>The extent of solubilization due to the addition of cosolvent depends on the chemical structure of the drug, that is, the more non-polar the solute, the greater is the solubilization achieved by cosolvent addition. </a:t>
            </a:r>
          </a:p>
          <a:p>
            <a:pPr marL="0" indent="0" algn="just">
              <a:buNone/>
            </a:pPr>
            <a:endParaRPr lang="en-IN" dirty="0"/>
          </a:p>
        </p:txBody>
      </p:sp>
      <p:pic>
        <p:nvPicPr>
          <p:cNvPr id="5" name="Picture 4">
            <a:extLst>
              <a:ext uri="{FF2B5EF4-FFF2-40B4-BE49-F238E27FC236}">
                <a16:creationId xmlns:a16="http://schemas.microsoft.com/office/drawing/2014/main" id="{7D9473A1-98E3-9BAB-D3CD-76FE8D1B383E}"/>
              </a:ext>
            </a:extLst>
          </p:cNvPr>
          <p:cNvPicPr>
            <a:picLocks noChangeAspect="1"/>
          </p:cNvPicPr>
          <p:nvPr/>
        </p:nvPicPr>
        <p:blipFill>
          <a:blip r:embed="rId2">
            <a:duotone>
              <a:prstClr val="black"/>
              <a:schemeClr val="tx2">
                <a:tint val="45000"/>
                <a:satMod val="400000"/>
              </a:schemeClr>
            </a:duotone>
          </a:blip>
          <a:stretch>
            <a:fillRect/>
          </a:stretch>
        </p:blipFill>
        <p:spPr>
          <a:xfrm>
            <a:off x="9684005" y="207465"/>
            <a:ext cx="2281853" cy="1435229"/>
          </a:xfrm>
          <a:prstGeom prst="rect">
            <a:avLst/>
          </a:prstGeom>
        </p:spPr>
      </p:pic>
    </p:spTree>
    <p:extLst>
      <p:ext uri="{BB962C8B-B14F-4D97-AF65-F5344CB8AC3E}">
        <p14:creationId xmlns:p14="http://schemas.microsoft.com/office/powerpoint/2010/main" val="3306667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A5E64-23DA-4ECB-71F3-E9BF791B2D83}"/>
              </a:ext>
            </a:extLst>
          </p:cNvPr>
          <p:cNvSpPr>
            <a:spLocks noGrp="1"/>
          </p:cNvSpPr>
          <p:nvPr>
            <p:ph type="title"/>
          </p:nvPr>
        </p:nvSpPr>
        <p:spPr/>
        <p:txBody>
          <a:bodyPr/>
          <a:lstStyle/>
          <a:p>
            <a:r>
              <a:rPr lang="en-IN" dirty="0">
                <a:latin typeface="Bell MT" panose="02020503060305020303" pitchFamily="18" charset="0"/>
              </a:rPr>
              <a:t>Partition Coefficient</a:t>
            </a:r>
          </a:p>
        </p:txBody>
      </p:sp>
      <p:sp>
        <p:nvSpPr>
          <p:cNvPr id="3" name="Content Placeholder 2">
            <a:extLst>
              <a:ext uri="{FF2B5EF4-FFF2-40B4-BE49-F238E27FC236}">
                <a16:creationId xmlns:a16="http://schemas.microsoft.com/office/drawing/2014/main" id="{B2167065-75E1-7B5E-4B13-D847FAA1D7BA}"/>
              </a:ext>
            </a:extLst>
          </p:cNvPr>
          <p:cNvSpPr>
            <a:spLocks noGrp="1"/>
          </p:cNvSpPr>
          <p:nvPr>
            <p:ph idx="1"/>
          </p:nvPr>
        </p:nvSpPr>
        <p:spPr>
          <a:xfrm>
            <a:off x="806245" y="2015732"/>
            <a:ext cx="10248609" cy="4037749"/>
          </a:xfrm>
        </p:spPr>
        <p:txBody>
          <a:bodyPr>
            <a:normAutofit/>
          </a:bodyPr>
          <a:lstStyle/>
          <a:p>
            <a:pPr algn="just"/>
            <a:r>
              <a:rPr lang="en-US" dirty="0"/>
              <a:t>A measurement of a drug’s lipophilicity and an indication of its ability to cross cell membranes is the oil/water partition coefficient. The partition coefficient, log P, is defined as the ratio of un-ionized drug distributed between the organic and aqueous phases at equilibrium.</a:t>
            </a:r>
          </a:p>
          <a:p>
            <a:pPr algn="just"/>
            <a:r>
              <a:rPr lang="en-US" dirty="0"/>
              <a:t>The most common method for determining partition and distribution coefficients is the shake flask method. </a:t>
            </a:r>
          </a:p>
          <a:p>
            <a:pPr algn="just"/>
            <a:r>
              <a:rPr lang="en-US" dirty="0"/>
              <a:t>For drug delivery, the lipophilic/hydrophilic balance has been shown to be a contributing factor for the rate and extent of drug absorption. Although partition coefficient data alone does not provide understanding of in vivo absorption, it does provide a means of characterizing the lipophilic/hydrophilic nature of the drug. </a:t>
            </a:r>
            <a:endParaRPr lang="en-IN" dirty="0"/>
          </a:p>
        </p:txBody>
      </p:sp>
      <p:pic>
        <p:nvPicPr>
          <p:cNvPr id="5" name="Picture 4">
            <a:extLst>
              <a:ext uri="{FF2B5EF4-FFF2-40B4-BE49-F238E27FC236}">
                <a16:creationId xmlns:a16="http://schemas.microsoft.com/office/drawing/2014/main" id="{6D2199CD-D19D-8668-FC00-D19003D45DE6}"/>
              </a:ext>
            </a:extLst>
          </p:cNvPr>
          <p:cNvPicPr>
            <a:picLocks noChangeAspect="1"/>
          </p:cNvPicPr>
          <p:nvPr/>
        </p:nvPicPr>
        <p:blipFill>
          <a:blip r:embed="rId2">
            <a:clrChange>
              <a:clrFrom>
                <a:srgbClr val="FFFFFF"/>
              </a:clrFrom>
              <a:clrTo>
                <a:srgbClr val="FFFFFF">
                  <a:alpha val="0"/>
                </a:srgbClr>
              </a:clrTo>
            </a:clrChange>
            <a:duotone>
              <a:prstClr val="black"/>
              <a:schemeClr val="tx2">
                <a:tint val="45000"/>
                <a:satMod val="400000"/>
              </a:schemeClr>
            </a:duotone>
          </a:blip>
          <a:srcRect r="65171"/>
          <a:stretch/>
        </p:blipFill>
        <p:spPr>
          <a:xfrm>
            <a:off x="10479282" y="231212"/>
            <a:ext cx="1151143" cy="1381125"/>
          </a:xfrm>
          <a:prstGeom prst="rect">
            <a:avLst/>
          </a:prstGeom>
        </p:spPr>
      </p:pic>
    </p:spTree>
    <p:extLst>
      <p:ext uri="{BB962C8B-B14F-4D97-AF65-F5344CB8AC3E}">
        <p14:creationId xmlns:p14="http://schemas.microsoft.com/office/powerpoint/2010/main" val="1218755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FA5D5-FFF6-9761-8AC7-FEEB3DF8A87C}"/>
              </a:ext>
            </a:extLst>
          </p:cNvPr>
          <p:cNvSpPr>
            <a:spLocks noGrp="1"/>
          </p:cNvSpPr>
          <p:nvPr>
            <p:ph type="title"/>
          </p:nvPr>
        </p:nvSpPr>
        <p:spPr/>
        <p:txBody>
          <a:bodyPr/>
          <a:lstStyle/>
          <a:p>
            <a:r>
              <a:rPr lang="en-IN" dirty="0">
                <a:latin typeface="Bell MT" panose="02020503060305020303" pitchFamily="18" charset="0"/>
              </a:rPr>
              <a:t>Dissolution</a:t>
            </a:r>
          </a:p>
        </p:txBody>
      </p:sp>
      <p:sp>
        <p:nvSpPr>
          <p:cNvPr id="3" name="Content Placeholder 2">
            <a:extLst>
              <a:ext uri="{FF2B5EF4-FFF2-40B4-BE49-F238E27FC236}">
                <a16:creationId xmlns:a16="http://schemas.microsoft.com/office/drawing/2014/main" id="{22F49998-7D7A-1289-9F80-3656FEEFA871}"/>
              </a:ext>
            </a:extLst>
          </p:cNvPr>
          <p:cNvSpPr>
            <a:spLocks noGrp="1"/>
          </p:cNvSpPr>
          <p:nvPr>
            <p:ph idx="1"/>
          </p:nvPr>
        </p:nvSpPr>
        <p:spPr/>
        <p:txBody>
          <a:bodyPr/>
          <a:lstStyle/>
          <a:p>
            <a:pPr algn="just"/>
            <a:r>
              <a:rPr lang="en-US" dirty="0"/>
              <a:t>Dissolution of a drug particle is controlled by several physicochemical properties, including chemical form, crystal habit, particle size, solubility, surface area, and wetting properties. </a:t>
            </a:r>
          </a:p>
          <a:p>
            <a:pPr algn="just"/>
            <a:r>
              <a:rPr lang="en-US" dirty="0"/>
              <a:t>When coupled with equilibrium solubility data, dissolution experiments can help to identify potential bioavailability problem areas. For example, dissolution of solvate and polymorphic forms of a drug can have a significant impact on bioavailability and drug delivery. </a:t>
            </a:r>
          </a:p>
          <a:p>
            <a:pPr algn="just"/>
            <a:endParaRPr lang="en-IN" dirty="0"/>
          </a:p>
        </p:txBody>
      </p:sp>
      <p:pic>
        <p:nvPicPr>
          <p:cNvPr id="5" name="Picture 4">
            <a:extLst>
              <a:ext uri="{FF2B5EF4-FFF2-40B4-BE49-F238E27FC236}">
                <a16:creationId xmlns:a16="http://schemas.microsoft.com/office/drawing/2014/main" id="{58CF523F-B226-7E03-3420-67270486E5B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9135459" y="94906"/>
            <a:ext cx="2932916" cy="1296749"/>
          </a:xfrm>
          <a:prstGeom prst="rect">
            <a:avLst/>
          </a:prstGeom>
        </p:spPr>
      </p:pic>
    </p:spTree>
    <p:extLst>
      <p:ext uri="{BB962C8B-B14F-4D97-AF65-F5344CB8AC3E}">
        <p14:creationId xmlns:p14="http://schemas.microsoft.com/office/powerpoint/2010/main" val="2725769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0F9D1-C806-E5B8-616D-C28E061726BA}"/>
              </a:ext>
            </a:extLst>
          </p:cNvPr>
          <p:cNvSpPr>
            <a:spLocks noGrp="1"/>
          </p:cNvSpPr>
          <p:nvPr>
            <p:ph type="title"/>
          </p:nvPr>
        </p:nvSpPr>
        <p:spPr/>
        <p:txBody>
          <a:bodyPr/>
          <a:lstStyle/>
          <a:p>
            <a:r>
              <a:rPr lang="en-US" dirty="0">
                <a:latin typeface="Bell MT" panose="02020503060305020303" pitchFamily="18" charset="0"/>
              </a:rPr>
              <a:t>2</a:t>
            </a:r>
            <a:r>
              <a:rPr lang="en-US" dirty="0"/>
              <a:t>.</a:t>
            </a:r>
            <a:r>
              <a:rPr lang="en-US" sz="3200" dirty="0">
                <a:latin typeface="Bell MT" panose="02020503060305020303" pitchFamily="18" charset="0"/>
              </a:rPr>
              <a:t> Bulk Characterization</a:t>
            </a:r>
            <a:br>
              <a:rPr lang="en-IN" sz="3200" dirty="0">
                <a:latin typeface="Bell MT" panose="02020503060305020303" pitchFamily="18" charset="0"/>
              </a:rPr>
            </a:br>
            <a:endParaRPr lang="en-IN" dirty="0"/>
          </a:p>
        </p:txBody>
      </p:sp>
      <p:sp>
        <p:nvSpPr>
          <p:cNvPr id="3" name="Content Placeholder 2">
            <a:extLst>
              <a:ext uri="{FF2B5EF4-FFF2-40B4-BE49-F238E27FC236}">
                <a16:creationId xmlns:a16="http://schemas.microsoft.com/office/drawing/2014/main" id="{BE59373A-29DC-9C29-30DF-1E9375AA340E}"/>
              </a:ext>
            </a:extLst>
          </p:cNvPr>
          <p:cNvSpPr>
            <a:spLocks noGrp="1"/>
          </p:cNvSpPr>
          <p:nvPr>
            <p:ph idx="1"/>
          </p:nvPr>
        </p:nvSpPr>
        <p:spPr/>
        <p:txBody>
          <a:bodyPr/>
          <a:lstStyle/>
          <a:p>
            <a:pPr algn="just"/>
            <a:r>
              <a:rPr lang="en-US" dirty="0"/>
              <a:t>In most instances, the synthetic process is developed in parallel with </a:t>
            </a:r>
            <a:r>
              <a:rPr lang="en-US" dirty="0" err="1"/>
              <a:t>preformulation</a:t>
            </a:r>
            <a:r>
              <a:rPr lang="en-US" dirty="0"/>
              <a:t> investigations. A drug candidate at this stage often does not has all of its solid forms identified, and there is a great potential for new polymorphs to emerge. </a:t>
            </a:r>
          </a:p>
          <a:p>
            <a:pPr algn="just"/>
            <a:r>
              <a:rPr lang="en-US" dirty="0"/>
              <a:t>Bulk properties for the solid form, such as particle size, bulk density and surface morphology, are also likely to change during process development. Therefore, comprehensive characterization of all </a:t>
            </a:r>
            <a:r>
              <a:rPr lang="en-US" dirty="0" err="1"/>
              <a:t>preformulation</a:t>
            </a:r>
            <a:r>
              <a:rPr lang="en-US" dirty="0"/>
              <a:t> bulk lots is necessary to avoid misleading predictions of stability or solubility, which depend on a particular crystalline form. </a:t>
            </a:r>
            <a:endParaRPr lang="en-IN" dirty="0"/>
          </a:p>
        </p:txBody>
      </p:sp>
      <p:pic>
        <p:nvPicPr>
          <p:cNvPr id="5" name="Picture 4">
            <a:extLst>
              <a:ext uri="{FF2B5EF4-FFF2-40B4-BE49-F238E27FC236}">
                <a16:creationId xmlns:a16="http://schemas.microsoft.com/office/drawing/2014/main" id="{E5B5D902-BC33-62A8-E010-CB1E5B819052}"/>
              </a:ext>
            </a:extLst>
          </p:cNvPr>
          <p:cNvPicPr>
            <a:picLocks noChangeAspect="1"/>
          </p:cNvPicPr>
          <p:nvPr/>
        </p:nvPicPr>
        <p:blipFill>
          <a:blip r:embed="rId2">
            <a:duotone>
              <a:schemeClr val="accent5">
                <a:shade val="45000"/>
                <a:satMod val="135000"/>
              </a:schemeClr>
              <a:prstClr val="white"/>
            </a:duotone>
            <a:alphaModFix amt="35000"/>
          </a:blip>
          <a:stretch>
            <a:fillRect/>
          </a:stretch>
        </p:blipFill>
        <p:spPr>
          <a:xfrm>
            <a:off x="10222507" y="238421"/>
            <a:ext cx="1284630" cy="1290886"/>
          </a:xfrm>
          <a:prstGeom prst="rect">
            <a:avLst/>
          </a:prstGeom>
          <a:solidFill>
            <a:schemeClr val="bg2"/>
          </a:solidFill>
        </p:spPr>
      </p:pic>
    </p:spTree>
    <p:extLst>
      <p:ext uri="{BB962C8B-B14F-4D97-AF65-F5344CB8AC3E}">
        <p14:creationId xmlns:p14="http://schemas.microsoft.com/office/powerpoint/2010/main" val="1519249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4C170-09F3-2593-C212-766C66526FFA}"/>
              </a:ext>
            </a:extLst>
          </p:cNvPr>
          <p:cNvSpPr>
            <a:spLocks noGrp="1"/>
          </p:cNvSpPr>
          <p:nvPr>
            <p:ph type="title"/>
          </p:nvPr>
        </p:nvSpPr>
        <p:spPr/>
        <p:txBody>
          <a:bodyPr/>
          <a:lstStyle/>
          <a:p>
            <a:r>
              <a:rPr lang="en-IN" dirty="0">
                <a:latin typeface="Bell MT" panose="02020503060305020303" pitchFamily="18" charset="0"/>
              </a:rPr>
              <a:t>Crystallinity and Polymorphism</a:t>
            </a:r>
          </a:p>
        </p:txBody>
      </p:sp>
      <p:sp>
        <p:nvSpPr>
          <p:cNvPr id="3" name="Content Placeholder 2">
            <a:extLst>
              <a:ext uri="{FF2B5EF4-FFF2-40B4-BE49-F238E27FC236}">
                <a16:creationId xmlns:a16="http://schemas.microsoft.com/office/drawing/2014/main" id="{5AE1B29F-4B6D-CF22-C43D-5D9707DD0492}"/>
              </a:ext>
            </a:extLst>
          </p:cNvPr>
          <p:cNvSpPr>
            <a:spLocks noGrp="1"/>
          </p:cNvSpPr>
          <p:nvPr>
            <p:ph idx="1"/>
          </p:nvPr>
        </p:nvSpPr>
        <p:spPr/>
        <p:txBody>
          <a:bodyPr/>
          <a:lstStyle/>
          <a:p>
            <a:pPr algn="just"/>
            <a:r>
              <a:rPr lang="en-US" dirty="0"/>
              <a:t>Crystal habit and the internal structure of a drug can affect bulk and physicochemical properties, Polymorphism is the ability of a compound (or element) to crystallize as more than one distinct crystalline species with different internal lattices. </a:t>
            </a:r>
          </a:p>
          <a:p>
            <a:pPr algn="just"/>
            <a:r>
              <a:rPr lang="en-US" dirty="0"/>
              <a:t>Analytical methods for characterization of solid forms:</a:t>
            </a:r>
          </a:p>
          <a:p>
            <a:pPr algn="just">
              <a:buFont typeface="Wingdings" panose="05000000000000000000" pitchFamily="2" charset="2"/>
              <a:buChar char="v"/>
            </a:pPr>
            <a:r>
              <a:rPr lang="en-IN" dirty="0"/>
              <a:t>Microscopy, Fusion methods (hot stage microscopy), Differential scanning calorimetry (DSC/DTA), Infrared spectroscopy, X-ray powder diffraction, Scanning electron microscopy, Thermogravimetric analysis, Dissolution/solubility analysis</a:t>
            </a:r>
            <a:endParaRPr lang="en-US" dirty="0"/>
          </a:p>
          <a:p>
            <a:pPr algn="just"/>
            <a:endParaRPr lang="en-US" dirty="0"/>
          </a:p>
          <a:p>
            <a:pPr algn="just"/>
            <a:endParaRPr lang="en-IN" dirty="0"/>
          </a:p>
        </p:txBody>
      </p:sp>
    </p:spTree>
    <p:extLst>
      <p:ext uri="{BB962C8B-B14F-4D97-AF65-F5344CB8AC3E}">
        <p14:creationId xmlns:p14="http://schemas.microsoft.com/office/powerpoint/2010/main" val="1437418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F76CC-5528-FC76-ABF1-61A7906ACE37}"/>
              </a:ext>
            </a:extLst>
          </p:cNvPr>
          <p:cNvSpPr>
            <a:spLocks noGrp="1"/>
          </p:cNvSpPr>
          <p:nvPr>
            <p:ph type="title"/>
          </p:nvPr>
        </p:nvSpPr>
        <p:spPr/>
        <p:txBody>
          <a:bodyPr/>
          <a:lstStyle/>
          <a:p>
            <a:r>
              <a:rPr lang="en-IN" dirty="0">
                <a:latin typeface="Bell MT" panose="02020503060305020303" pitchFamily="18" charset="0"/>
              </a:rPr>
              <a:t>Hygroscopicity</a:t>
            </a:r>
          </a:p>
        </p:txBody>
      </p:sp>
      <p:sp>
        <p:nvSpPr>
          <p:cNvPr id="3" name="Content Placeholder 2">
            <a:extLst>
              <a:ext uri="{FF2B5EF4-FFF2-40B4-BE49-F238E27FC236}">
                <a16:creationId xmlns:a16="http://schemas.microsoft.com/office/drawing/2014/main" id="{C502CC81-9999-0D77-CB65-FEEE88705EFB}"/>
              </a:ext>
            </a:extLst>
          </p:cNvPr>
          <p:cNvSpPr>
            <a:spLocks noGrp="1"/>
          </p:cNvSpPr>
          <p:nvPr>
            <p:ph idx="1"/>
          </p:nvPr>
        </p:nvSpPr>
        <p:spPr>
          <a:xfrm>
            <a:off x="956847" y="1996067"/>
            <a:ext cx="10278305" cy="3922952"/>
          </a:xfrm>
        </p:spPr>
        <p:txBody>
          <a:bodyPr>
            <a:normAutofit/>
          </a:bodyPr>
          <a:lstStyle/>
          <a:p>
            <a:pPr algn="just"/>
            <a:r>
              <a:rPr lang="en-IN" dirty="0"/>
              <a:t>Many drug substances, particularly water-soluble salt forms, have a tendency to adsorb atmospheric moisture. Adsorption and equilibrium moisture content can depend upon the atmospheric humidity, temperature, surface area, exposure, and the mechanism of moisture uptake.</a:t>
            </a:r>
          </a:p>
          <a:p>
            <a:pPr algn="just"/>
            <a:r>
              <a:rPr lang="en-US" dirty="0"/>
              <a:t>Slightly hygroscopic: Increase in weight is ≥ 0.2 % w/w and &lt; 2 % w/w.</a:t>
            </a:r>
          </a:p>
          <a:p>
            <a:pPr algn="just"/>
            <a:r>
              <a:rPr lang="en-US" dirty="0"/>
              <a:t>Hygroscopic: Increase in weight is ≥ 0.2 % w/w and &lt;15 % w/w.</a:t>
            </a:r>
          </a:p>
          <a:p>
            <a:pPr algn="just"/>
            <a:r>
              <a:rPr lang="en-US" dirty="0"/>
              <a:t>Very hygroscopic: Increase in weight is ≥ 15% w/w.</a:t>
            </a:r>
          </a:p>
          <a:p>
            <a:pPr algn="just"/>
            <a:r>
              <a:rPr lang="en-US" dirty="0"/>
              <a:t>Deliquescent: Sufficient water is absorbed to form a solution.</a:t>
            </a:r>
            <a:endParaRPr lang="en-IN" dirty="0"/>
          </a:p>
        </p:txBody>
      </p:sp>
    </p:spTree>
    <p:extLst>
      <p:ext uri="{BB962C8B-B14F-4D97-AF65-F5344CB8AC3E}">
        <p14:creationId xmlns:p14="http://schemas.microsoft.com/office/powerpoint/2010/main" val="2171617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23F95-9BF2-B59F-6F87-BA0A90101A78}"/>
              </a:ext>
            </a:extLst>
          </p:cNvPr>
          <p:cNvSpPr>
            <a:spLocks noGrp="1"/>
          </p:cNvSpPr>
          <p:nvPr>
            <p:ph type="title"/>
          </p:nvPr>
        </p:nvSpPr>
        <p:spPr/>
        <p:txBody>
          <a:bodyPr/>
          <a:lstStyle/>
          <a:p>
            <a:r>
              <a:rPr lang="en-IN" dirty="0">
                <a:latin typeface="Bell MT" panose="02020503060305020303" pitchFamily="18" charset="0"/>
              </a:rPr>
              <a:t>Micromeritic Properties</a:t>
            </a:r>
          </a:p>
        </p:txBody>
      </p:sp>
      <p:sp>
        <p:nvSpPr>
          <p:cNvPr id="3" name="Content Placeholder 2">
            <a:extLst>
              <a:ext uri="{FF2B5EF4-FFF2-40B4-BE49-F238E27FC236}">
                <a16:creationId xmlns:a16="http://schemas.microsoft.com/office/drawing/2014/main" id="{496844A7-D623-0B4D-2E58-4BBF0B93C160}"/>
              </a:ext>
            </a:extLst>
          </p:cNvPr>
          <p:cNvSpPr>
            <a:spLocks noGrp="1"/>
          </p:cNvSpPr>
          <p:nvPr>
            <p:ph idx="1"/>
          </p:nvPr>
        </p:nvSpPr>
        <p:spPr/>
        <p:txBody>
          <a:bodyPr/>
          <a:lstStyle/>
          <a:p>
            <a:pPr algn="just"/>
            <a:r>
              <a:rPr lang="en-US" dirty="0"/>
              <a:t>Bulk flow, formulation homogeneity, and surface area-controlled processes such as dissolution and chemical reactivity are directly affected by micromeritic properties of solids such as size, shape, and surface morphology. </a:t>
            </a:r>
          </a:p>
          <a:p>
            <a:pPr algn="just"/>
            <a:r>
              <a:rPr lang="en-US" dirty="0"/>
              <a:t>In general, each new drug candidate should be tested during pre-formulation with the smallest particle size as is practical to facilitate the preparation of homogeneous samples and maximize the drug’s surface area for interactions. </a:t>
            </a:r>
          </a:p>
          <a:p>
            <a:pPr algn="just"/>
            <a:r>
              <a:rPr lang="en-US" dirty="0"/>
              <a:t>The micromeritic properties also have a significant impact on the processability and product quality of pharmaceutical dosage forms.</a:t>
            </a:r>
            <a:endParaRPr lang="en-IN" dirty="0"/>
          </a:p>
        </p:txBody>
      </p:sp>
    </p:spTree>
    <p:extLst>
      <p:ext uri="{BB962C8B-B14F-4D97-AF65-F5344CB8AC3E}">
        <p14:creationId xmlns:p14="http://schemas.microsoft.com/office/powerpoint/2010/main" val="2980020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F1178-A49C-F966-8E03-7C43C919E0DB}"/>
              </a:ext>
            </a:extLst>
          </p:cNvPr>
          <p:cNvSpPr>
            <a:spLocks noGrp="1"/>
          </p:cNvSpPr>
          <p:nvPr>
            <p:ph type="title"/>
          </p:nvPr>
        </p:nvSpPr>
        <p:spPr/>
        <p:txBody>
          <a:bodyPr/>
          <a:lstStyle/>
          <a:p>
            <a:r>
              <a:rPr lang="en-US" sz="3200" dirty="0">
                <a:latin typeface="Bell MT" panose="02020503060305020303" pitchFamily="18" charset="0"/>
              </a:rPr>
              <a:t>3.Stability Analysis</a:t>
            </a:r>
            <a:br>
              <a:rPr lang="en-IN" sz="3200" dirty="0">
                <a:latin typeface="Bell MT" panose="02020503060305020303" pitchFamily="18" charset="0"/>
              </a:rPr>
            </a:br>
            <a:endParaRPr lang="en-IN" dirty="0"/>
          </a:p>
        </p:txBody>
      </p:sp>
      <p:sp>
        <p:nvSpPr>
          <p:cNvPr id="3" name="Content Placeholder 2">
            <a:extLst>
              <a:ext uri="{FF2B5EF4-FFF2-40B4-BE49-F238E27FC236}">
                <a16:creationId xmlns:a16="http://schemas.microsoft.com/office/drawing/2014/main" id="{D4E594AD-5E98-D248-F86A-1B879B1018FA}"/>
              </a:ext>
            </a:extLst>
          </p:cNvPr>
          <p:cNvSpPr>
            <a:spLocks noGrp="1"/>
          </p:cNvSpPr>
          <p:nvPr>
            <p:ph idx="1"/>
          </p:nvPr>
        </p:nvSpPr>
        <p:spPr/>
        <p:txBody>
          <a:bodyPr/>
          <a:lstStyle/>
          <a:p>
            <a:pPr algn="just"/>
            <a:r>
              <a:rPr lang="en-US" dirty="0"/>
              <a:t>Pre-formulation stability studies are usually the first quantitative assessment of chemical stability of a new drug. These studies include both solution and solid-state experiments under conditions typical for the handling, formulation, storage, and administration of a drug candidate. </a:t>
            </a:r>
          </a:p>
          <a:p>
            <a:pPr algn="just"/>
            <a:r>
              <a:rPr lang="en-US" dirty="0"/>
              <a:t>The major objectives of the </a:t>
            </a:r>
            <a:r>
              <a:rPr lang="en-US" dirty="0" err="1"/>
              <a:t>preformulation</a:t>
            </a:r>
            <a:r>
              <a:rPr lang="en-US" dirty="0"/>
              <a:t> team are, therefore, to identify conditions to which the compound is sensitive and interpret degradation profiles under these conditions. The major routes of drug degradation in solution are via hydrolysis, oxidation or photochemical reactions.</a:t>
            </a:r>
          </a:p>
          <a:p>
            <a:pPr algn="just"/>
            <a:endParaRPr lang="en-IN" dirty="0"/>
          </a:p>
        </p:txBody>
      </p:sp>
    </p:spTree>
    <p:extLst>
      <p:ext uri="{BB962C8B-B14F-4D97-AF65-F5344CB8AC3E}">
        <p14:creationId xmlns:p14="http://schemas.microsoft.com/office/powerpoint/2010/main" val="3948196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51772-E8F5-3B3C-CF99-752F6848B40C}"/>
              </a:ext>
            </a:extLst>
          </p:cNvPr>
          <p:cNvSpPr>
            <a:spLocks noGrp="1"/>
          </p:cNvSpPr>
          <p:nvPr>
            <p:ph type="title"/>
          </p:nvPr>
        </p:nvSpPr>
        <p:spPr/>
        <p:txBody>
          <a:bodyPr>
            <a:normAutofit/>
          </a:bodyPr>
          <a:lstStyle/>
          <a:p>
            <a:r>
              <a:rPr lang="en-US" dirty="0">
                <a:latin typeface="Bell MT" panose="02020503060305020303" pitchFamily="18" charset="0"/>
              </a:rPr>
              <a:t>Solution Stability</a:t>
            </a:r>
            <a:br>
              <a:rPr lang="en-US" dirty="0"/>
            </a:br>
            <a:endParaRPr lang="en-IN" dirty="0"/>
          </a:p>
        </p:txBody>
      </p:sp>
      <p:sp>
        <p:nvSpPr>
          <p:cNvPr id="3" name="Content Placeholder 2">
            <a:extLst>
              <a:ext uri="{FF2B5EF4-FFF2-40B4-BE49-F238E27FC236}">
                <a16:creationId xmlns:a16="http://schemas.microsoft.com/office/drawing/2014/main" id="{9D9847CF-D605-DC11-6EE1-19A7E898D77E}"/>
              </a:ext>
            </a:extLst>
          </p:cNvPr>
          <p:cNvSpPr>
            <a:spLocks noGrp="1"/>
          </p:cNvSpPr>
          <p:nvPr>
            <p:ph idx="1"/>
          </p:nvPr>
        </p:nvSpPr>
        <p:spPr/>
        <p:txBody>
          <a:bodyPr/>
          <a:lstStyle/>
          <a:p>
            <a:pPr algn="just"/>
            <a:r>
              <a:rPr lang="en-US" dirty="0"/>
              <a:t>The decomposition of a drug occurs through several pathways, i.e.</a:t>
            </a:r>
          </a:p>
          <a:p>
            <a:pPr marL="0" indent="0" algn="just">
              <a:buNone/>
            </a:pPr>
            <a:endParaRPr lang="en-US" dirty="0"/>
          </a:p>
          <a:p>
            <a:pPr algn="just">
              <a:buFont typeface="Wingdings" panose="05000000000000000000" pitchFamily="2" charset="2"/>
              <a:buChar char="ü"/>
            </a:pPr>
            <a:r>
              <a:rPr lang="en-US" dirty="0"/>
              <a:t>hydrolysis, </a:t>
            </a:r>
          </a:p>
          <a:p>
            <a:pPr algn="just">
              <a:buFont typeface="Wingdings" panose="05000000000000000000" pitchFamily="2" charset="2"/>
              <a:buChar char="ü"/>
            </a:pPr>
            <a:r>
              <a:rPr lang="en-US" dirty="0"/>
              <a:t>oxidation, </a:t>
            </a:r>
          </a:p>
          <a:p>
            <a:pPr algn="just">
              <a:buFont typeface="Wingdings" panose="05000000000000000000" pitchFamily="2" charset="2"/>
              <a:buChar char="ü"/>
            </a:pPr>
            <a:r>
              <a:rPr lang="en-US" dirty="0"/>
              <a:t>photolysis </a:t>
            </a:r>
          </a:p>
          <a:p>
            <a:pPr algn="just">
              <a:buFont typeface="Wingdings" panose="05000000000000000000" pitchFamily="2" charset="2"/>
              <a:buChar char="ü"/>
            </a:pPr>
            <a:r>
              <a:rPr lang="en-US" dirty="0"/>
              <a:t>racemization.</a:t>
            </a:r>
          </a:p>
          <a:p>
            <a:pPr algn="just"/>
            <a:endParaRPr lang="en-IN" dirty="0"/>
          </a:p>
        </p:txBody>
      </p:sp>
    </p:spTree>
    <p:extLst>
      <p:ext uri="{BB962C8B-B14F-4D97-AF65-F5344CB8AC3E}">
        <p14:creationId xmlns:p14="http://schemas.microsoft.com/office/powerpoint/2010/main" val="2130352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5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5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9DCD-DA84-BC04-51CA-27DCBF9D42A8}"/>
              </a:ext>
            </a:extLst>
          </p:cNvPr>
          <p:cNvSpPr>
            <a:spLocks noGrp="1"/>
          </p:cNvSpPr>
          <p:nvPr>
            <p:ph type="title"/>
          </p:nvPr>
        </p:nvSpPr>
        <p:spPr/>
        <p:txBody>
          <a:bodyPr/>
          <a:lstStyle/>
          <a:p>
            <a:r>
              <a:rPr lang="en-IN" dirty="0">
                <a:latin typeface="Bell MT" panose="02020503060305020303" pitchFamily="18" charset="0"/>
              </a:rPr>
              <a:t>Solid-state Stability</a:t>
            </a:r>
          </a:p>
        </p:txBody>
      </p:sp>
      <p:sp>
        <p:nvSpPr>
          <p:cNvPr id="3" name="Content Placeholder 2">
            <a:extLst>
              <a:ext uri="{FF2B5EF4-FFF2-40B4-BE49-F238E27FC236}">
                <a16:creationId xmlns:a16="http://schemas.microsoft.com/office/drawing/2014/main" id="{BBE386FE-825A-4D0C-C513-5A6E9C14F25D}"/>
              </a:ext>
            </a:extLst>
          </p:cNvPr>
          <p:cNvSpPr>
            <a:spLocks noGrp="1"/>
          </p:cNvSpPr>
          <p:nvPr>
            <p:ph idx="1"/>
          </p:nvPr>
        </p:nvSpPr>
        <p:spPr/>
        <p:txBody>
          <a:bodyPr/>
          <a:lstStyle/>
          <a:p>
            <a:pPr algn="just"/>
            <a:r>
              <a:rPr lang="en-US" dirty="0"/>
              <a:t>The primary objectives of this investigation are identification of stable storage conditions for drug in the solid state and identification of compatible excipients for a formulation.</a:t>
            </a:r>
          </a:p>
          <a:p>
            <a:pPr algn="just"/>
            <a:r>
              <a:rPr lang="en-US" dirty="0"/>
              <a:t>In general, solid-state reactions are much slower and more difficult to interpret than solution-state reactions, owing to a reduced number of molecular contacts between drug and excipient molecules and to the occurrence of multiple-phase reactions.</a:t>
            </a:r>
          </a:p>
          <a:p>
            <a:pPr algn="just"/>
            <a:r>
              <a:rPr lang="en-US" dirty="0"/>
              <a:t>Once the bulk drug stability has been determined, compatibility with excipients commonly used to produce solid dosage forms must be established.</a:t>
            </a:r>
            <a:endParaRPr lang="en-IN" dirty="0"/>
          </a:p>
        </p:txBody>
      </p:sp>
    </p:spTree>
    <p:extLst>
      <p:ext uri="{BB962C8B-B14F-4D97-AF65-F5344CB8AC3E}">
        <p14:creationId xmlns:p14="http://schemas.microsoft.com/office/powerpoint/2010/main" val="36610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912E1-3608-39AB-AB5B-F1A720475334}"/>
              </a:ext>
            </a:extLst>
          </p:cNvPr>
          <p:cNvSpPr>
            <a:spLocks noGrp="1"/>
          </p:cNvSpPr>
          <p:nvPr>
            <p:ph type="title"/>
          </p:nvPr>
        </p:nvSpPr>
        <p:spPr/>
        <p:txBody>
          <a:bodyPr/>
          <a:lstStyle/>
          <a:p>
            <a:r>
              <a:rPr lang="en-IN" dirty="0">
                <a:latin typeface="Bell MT" panose="02020503060305020303" pitchFamily="18" charset="0"/>
              </a:rPr>
              <a:t>Drug-excipient Compatibility</a:t>
            </a:r>
          </a:p>
        </p:txBody>
      </p:sp>
      <p:sp>
        <p:nvSpPr>
          <p:cNvPr id="3" name="Content Placeholder 2">
            <a:extLst>
              <a:ext uri="{FF2B5EF4-FFF2-40B4-BE49-F238E27FC236}">
                <a16:creationId xmlns:a16="http://schemas.microsoft.com/office/drawing/2014/main" id="{19608C5B-1B04-E86D-785D-B3F4717AD376}"/>
              </a:ext>
            </a:extLst>
          </p:cNvPr>
          <p:cNvSpPr>
            <a:spLocks noGrp="1"/>
          </p:cNvSpPr>
          <p:nvPr>
            <p:ph idx="1"/>
          </p:nvPr>
        </p:nvSpPr>
        <p:spPr/>
        <p:txBody>
          <a:bodyPr>
            <a:normAutofit fontScale="92500" lnSpcReduction="10000"/>
          </a:bodyPr>
          <a:lstStyle/>
          <a:p>
            <a:pPr algn="just"/>
            <a:r>
              <a:rPr lang="en-US" dirty="0"/>
              <a:t>The successful formulation of a stable and effective dosage form depends not only on the active pharmaceutical ingredient but also on the careful selection of excipients.</a:t>
            </a:r>
          </a:p>
          <a:p>
            <a:pPr algn="just"/>
            <a:r>
              <a:rPr lang="en-US" dirty="0"/>
              <a:t>Selection of the excipients and their concentration in a formulation is based not only on their functionality, but also on the compatibility between the drug and excipients.</a:t>
            </a:r>
          </a:p>
          <a:p>
            <a:pPr algn="just"/>
            <a:r>
              <a:rPr lang="en-US" dirty="0"/>
              <a:t>An incompatibility may result in changes in physical, chemical, microbiological or therapeutic properties of the dosage form.</a:t>
            </a:r>
          </a:p>
          <a:p>
            <a:pPr algn="just"/>
            <a:r>
              <a:rPr lang="en-US" dirty="0"/>
              <a:t>An incompatibility in the dosage form can result in any of the following changes: Changes in organoleptic properties, Changes in dissolution performance, Physical form conversion, decrease in potency, increase in degradation products.</a:t>
            </a:r>
            <a:endParaRPr lang="en-IN" dirty="0"/>
          </a:p>
        </p:txBody>
      </p:sp>
    </p:spTree>
    <p:extLst>
      <p:ext uri="{BB962C8B-B14F-4D97-AF65-F5344CB8AC3E}">
        <p14:creationId xmlns:p14="http://schemas.microsoft.com/office/powerpoint/2010/main" val="287672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9,300+ Thank You Card Background Stock Illustrations, Royalty-Free Vector  Graphics &amp; Clip Art - iStock">
            <a:extLst>
              <a:ext uri="{FF2B5EF4-FFF2-40B4-BE49-F238E27FC236}">
                <a16:creationId xmlns:a16="http://schemas.microsoft.com/office/drawing/2014/main" id="{B61C6953-4F04-A4A9-8AED-A18E454A34F8}"/>
              </a:ext>
            </a:extLst>
          </p:cNvPr>
          <p:cNvPicPr>
            <a:picLocks noChangeAspect="1" noChangeArrowheads="1"/>
          </p:cNvPicPr>
          <p:nvPr/>
        </p:nvPicPr>
        <p:blipFill>
          <a:blip r:embed="rId2">
            <a:clrChange>
              <a:clrFrom>
                <a:srgbClr val="FFFFFF"/>
              </a:clrFrom>
              <a:clrTo>
                <a:srgbClr val="FFFFFF">
                  <a:alpha val="0"/>
                </a:srgbClr>
              </a:clrTo>
            </a:clrChange>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1707160" y="393292"/>
            <a:ext cx="8125098" cy="532379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4766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134</TotalTime>
  <Words>1500</Words>
  <Application>Microsoft Office PowerPoint</Application>
  <PresentationFormat>Widescreen</PresentationFormat>
  <Paragraphs>111</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Bell MT</vt:lpstr>
      <vt:lpstr>Castellar</vt:lpstr>
      <vt:lpstr>Gill Sans MT</vt:lpstr>
      <vt:lpstr>Google Sans</vt:lpstr>
      <vt:lpstr>Wingdings</vt:lpstr>
      <vt:lpstr>Gallery</vt:lpstr>
      <vt:lpstr>Pre-formulation Studies</vt:lpstr>
      <vt:lpstr>Pre- Formulation</vt:lpstr>
      <vt:lpstr>Objectives</vt:lpstr>
      <vt:lpstr>major areas of pre-formulation research </vt:lpstr>
      <vt:lpstr>1.Solubility Studies </vt:lpstr>
      <vt:lpstr>Solubility Studies</vt:lpstr>
      <vt:lpstr>PKa Determinations</vt:lpstr>
      <vt:lpstr>PKa Determinations</vt:lpstr>
      <vt:lpstr>pH-Solubility Profile</vt:lpstr>
      <vt:lpstr>Effect of Temperature </vt:lpstr>
      <vt:lpstr>Solubilization</vt:lpstr>
      <vt:lpstr>Partition Coefficient</vt:lpstr>
      <vt:lpstr>Dissolution</vt:lpstr>
      <vt:lpstr>2. Bulk Characterization </vt:lpstr>
      <vt:lpstr>Crystallinity and Polymorphism</vt:lpstr>
      <vt:lpstr>Hygroscopicity</vt:lpstr>
      <vt:lpstr>Micromeritic Properties</vt:lpstr>
      <vt:lpstr>3.Stability Analysis </vt:lpstr>
      <vt:lpstr>Solution Stability </vt:lpstr>
      <vt:lpstr>Solid-state Stability</vt:lpstr>
      <vt:lpstr>Drug-excipient Compatibility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Bhagyashree Jadhav</dc:creator>
  <cp:lastModifiedBy>Bhagyashree Jadhav</cp:lastModifiedBy>
  <cp:revision>1</cp:revision>
  <dcterms:created xsi:type="dcterms:W3CDTF">2025-06-09T17:18:45Z</dcterms:created>
  <dcterms:modified xsi:type="dcterms:W3CDTF">2025-06-15T15:53:35Z</dcterms:modified>
</cp:coreProperties>
</file>