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68" r:id="rId3"/>
    <p:sldId id="266" r:id="rId4"/>
    <p:sldId id="270" r:id="rId5"/>
    <p:sldId id="267" r:id="rId6"/>
    <p:sldId id="263" r:id="rId7"/>
    <p:sldId id="262" r:id="rId8"/>
    <p:sldId id="271" r:id="rId9"/>
    <p:sldId id="272" r:id="rId10"/>
    <p:sldId id="273" r:id="rId11"/>
    <p:sldId id="277" r:id="rId12"/>
    <p:sldId id="274" r:id="rId13"/>
    <p:sldId id="275" r:id="rId14"/>
    <p:sldId id="276" r:id="rId15"/>
    <p:sldId id="26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75C3D1-3472-4148-8095-03C800C3AC2C}" v="112" dt="2025-06-21T15:47:42.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033" autoAdjust="0"/>
  </p:normalViewPr>
  <p:slideViewPr>
    <p:cSldViewPr snapToGrid="0">
      <p:cViewPr varScale="1">
        <p:scale>
          <a:sx n="82" d="100"/>
          <a:sy n="82" d="100"/>
        </p:scale>
        <p:origin x="720" y="72"/>
      </p:cViewPr>
      <p:guideLst/>
    </p:cSldViewPr>
  </p:slideViewPr>
  <p:notesTextViewPr>
    <p:cViewPr>
      <p:scale>
        <a:sx n="1" d="1"/>
        <a:sy n="1" d="1"/>
      </p:scale>
      <p:origin x="0" y="0"/>
    </p:cViewPr>
  </p:notesTextViewPr>
  <p:notesViewPr>
    <p:cSldViewPr snapToGrid="0">
      <p:cViewPr varScale="1">
        <p:scale>
          <a:sx n="60" d="100"/>
          <a:sy n="60" d="100"/>
        </p:scale>
        <p:origin x="1670"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hagyashree Jadhav" userId="35c990ead8579078" providerId="LiveId" clId="{BD75C3D1-3472-4148-8095-03C800C3AC2C}"/>
    <pc:docChg chg="custSel addSld modSld">
      <pc:chgData name="Bhagyashree Jadhav" userId="35c990ead8579078" providerId="LiveId" clId="{BD75C3D1-3472-4148-8095-03C800C3AC2C}" dt="2025-06-21T15:47:42.188" v="509" actId="20577"/>
      <pc:docMkLst>
        <pc:docMk/>
      </pc:docMkLst>
      <pc:sldChg chg="addSp delSp modSp mod modAnim">
        <pc:chgData name="Bhagyashree Jadhav" userId="35c990ead8579078" providerId="LiveId" clId="{BD75C3D1-3472-4148-8095-03C800C3AC2C}" dt="2025-06-21T15:44:19.513" v="490" actId="14100"/>
        <pc:sldMkLst>
          <pc:docMk/>
          <pc:sldMk cId="2880909745" sldId="262"/>
        </pc:sldMkLst>
        <pc:spChg chg="del mod">
          <ac:chgData name="Bhagyashree Jadhav" userId="35c990ead8579078" providerId="LiveId" clId="{BD75C3D1-3472-4148-8095-03C800C3AC2C}" dt="2025-06-21T08:21:16.300" v="5" actId="478"/>
          <ac:spMkLst>
            <pc:docMk/>
            <pc:sldMk cId="2880909745" sldId="262"/>
            <ac:spMk id="2" creationId="{A98F6D58-1A39-41ED-99F7-0CE9F03BD344}"/>
          </ac:spMkLst>
        </pc:spChg>
        <pc:spChg chg="del mod">
          <ac:chgData name="Bhagyashree Jadhav" userId="35c990ead8579078" providerId="LiveId" clId="{BD75C3D1-3472-4148-8095-03C800C3AC2C}" dt="2025-06-21T08:21:27.337" v="9" actId="478"/>
          <ac:spMkLst>
            <pc:docMk/>
            <pc:sldMk cId="2880909745" sldId="262"/>
            <ac:spMk id="3" creationId="{3BF933A4-33C5-4102-BBB0-9B15EFF2F292}"/>
          </ac:spMkLst>
        </pc:spChg>
        <pc:spChg chg="add mod">
          <ac:chgData name="Bhagyashree Jadhav" userId="35c990ead8579078" providerId="LiveId" clId="{BD75C3D1-3472-4148-8095-03C800C3AC2C}" dt="2025-06-21T15:44:19.513" v="490" actId="14100"/>
          <ac:spMkLst>
            <pc:docMk/>
            <pc:sldMk cId="2880909745" sldId="262"/>
            <ac:spMk id="6" creationId="{A6398B67-1C71-794A-245A-2264410DB1D8}"/>
          </ac:spMkLst>
        </pc:spChg>
        <pc:spChg chg="add del mod">
          <ac:chgData name="Bhagyashree Jadhav" userId="35c990ead8579078" providerId="LiveId" clId="{BD75C3D1-3472-4148-8095-03C800C3AC2C}" dt="2025-06-21T08:21:21.072" v="6" actId="478"/>
          <ac:spMkLst>
            <pc:docMk/>
            <pc:sldMk cId="2880909745" sldId="262"/>
            <ac:spMk id="9" creationId="{4426C67F-7DA2-51CC-2F85-13419F9F47A2}"/>
          </ac:spMkLst>
        </pc:spChg>
        <pc:spChg chg="add del mod">
          <ac:chgData name="Bhagyashree Jadhav" userId="35c990ead8579078" providerId="LiveId" clId="{BD75C3D1-3472-4148-8095-03C800C3AC2C}" dt="2025-06-21T08:21:30.050" v="10" actId="478"/>
          <ac:spMkLst>
            <pc:docMk/>
            <pc:sldMk cId="2880909745" sldId="262"/>
            <ac:spMk id="11" creationId="{F6A97AE0-7FB2-5D08-9460-1FCB8E4FCD9B}"/>
          </ac:spMkLst>
        </pc:spChg>
        <pc:picChg chg="mod">
          <ac:chgData name="Bhagyashree Jadhav" userId="35c990ead8579078" providerId="LiveId" clId="{BD75C3D1-3472-4148-8095-03C800C3AC2C}" dt="2025-06-21T08:23:29.528" v="45" actId="1076"/>
          <ac:picMkLst>
            <pc:docMk/>
            <pc:sldMk cId="2880909745" sldId="262"/>
            <ac:picMk id="4" creationId="{AEE98CC8-0F49-4433-9FD0-35E20C04B5DC}"/>
          </ac:picMkLst>
        </pc:picChg>
      </pc:sldChg>
      <pc:sldChg chg="modSp mod">
        <pc:chgData name="Bhagyashree Jadhav" userId="35c990ead8579078" providerId="LiveId" clId="{BD75C3D1-3472-4148-8095-03C800C3AC2C}" dt="2025-06-21T09:24:52.665" v="365" actId="20577"/>
        <pc:sldMkLst>
          <pc:docMk/>
          <pc:sldMk cId="2372968877" sldId="264"/>
        </pc:sldMkLst>
        <pc:spChg chg="mod">
          <ac:chgData name="Bhagyashree Jadhav" userId="35c990ead8579078" providerId="LiveId" clId="{BD75C3D1-3472-4148-8095-03C800C3AC2C}" dt="2025-06-21T09:24:52.665" v="365" actId="20577"/>
          <ac:spMkLst>
            <pc:docMk/>
            <pc:sldMk cId="2372968877" sldId="264"/>
            <ac:spMk id="2" creationId="{E561AC0E-7195-4ACF-AA0A-5E2923A987F7}"/>
          </ac:spMkLst>
        </pc:spChg>
      </pc:sldChg>
      <pc:sldChg chg="modSp mod">
        <pc:chgData name="Bhagyashree Jadhav" userId="35c990ead8579078" providerId="LiveId" clId="{BD75C3D1-3472-4148-8095-03C800C3AC2C}" dt="2025-06-21T15:43:55.979" v="488" actId="14100"/>
        <pc:sldMkLst>
          <pc:docMk/>
          <pc:sldMk cId="381659708" sldId="266"/>
        </pc:sldMkLst>
        <pc:spChg chg="mod">
          <ac:chgData name="Bhagyashree Jadhav" userId="35c990ead8579078" providerId="LiveId" clId="{BD75C3D1-3472-4148-8095-03C800C3AC2C}" dt="2025-06-21T15:43:55.979" v="488" actId="14100"/>
          <ac:spMkLst>
            <pc:docMk/>
            <pc:sldMk cId="381659708" sldId="266"/>
            <ac:spMk id="6" creationId="{526413FF-97F4-F0C7-3DA5-35900526A4E5}"/>
          </ac:spMkLst>
        </pc:spChg>
        <pc:picChg chg="mod">
          <ac:chgData name="Bhagyashree Jadhav" userId="35c990ead8579078" providerId="LiveId" clId="{BD75C3D1-3472-4148-8095-03C800C3AC2C}" dt="2025-06-21T09:08:54.563" v="213" actId="1076"/>
          <ac:picMkLst>
            <pc:docMk/>
            <pc:sldMk cId="381659708" sldId="266"/>
            <ac:picMk id="5" creationId="{DEFE964D-9F1C-4F69-ADD3-0E1AB324E198}"/>
          </ac:picMkLst>
        </pc:picChg>
      </pc:sldChg>
      <pc:sldChg chg="modSp mod">
        <pc:chgData name="Bhagyashree Jadhav" userId="35c990ead8579078" providerId="LiveId" clId="{BD75C3D1-3472-4148-8095-03C800C3AC2C}" dt="2025-06-21T15:44:05.680" v="489" actId="14100"/>
        <pc:sldMkLst>
          <pc:docMk/>
          <pc:sldMk cId="397072516" sldId="267"/>
        </pc:sldMkLst>
        <pc:spChg chg="mod">
          <ac:chgData name="Bhagyashree Jadhav" userId="35c990ead8579078" providerId="LiveId" clId="{BD75C3D1-3472-4148-8095-03C800C3AC2C}" dt="2025-06-21T15:44:05.680" v="489" actId="14100"/>
          <ac:spMkLst>
            <pc:docMk/>
            <pc:sldMk cId="397072516" sldId="267"/>
            <ac:spMk id="11" creationId="{80D30095-770B-DEBA-B813-BE8C040DA761}"/>
          </ac:spMkLst>
        </pc:spChg>
        <pc:picChg chg="mod">
          <ac:chgData name="Bhagyashree Jadhav" userId="35c990ead8579078" providerId="LiveId" clId="{BD75C3D1-3472-4148-8095-03C800C3AC2C}" dt="2025-06-21T09:09:14.231" v="214" actId="27349"/>
          <ac:picMkLst>
            <pc:docMk/>
            <pc:sldMk cId="397072516" sldId="267"/>
            <ac:picMk id="4" creationId="{3DE94ADA-0031-43D4-A79A-B89B95993082}"/>
          </ac:picMkLst>
        </pc:picChg>
      </pc:sldChg>
      <pc:sldChg chg="modSp mod">
        <pc:chgData name="Bhagyashree Jadhav" userId="35c990ead8579078" providerId="LiveId" clId="{BD75C3D1-3472-4148-8095-03C800C3AC2C}" dt="2025-06-21T15:03:58.439" v="378" actId="113"/>
        <pc:sldMkLst>
          <pc:docMk/>
          <pc:sldMk cId="153491007" sldId="268"/>
        </pc:sldMkLst>
        <pc:spChg chg="mod">
          <ac:chgData name="Bhagyashree Jadhav" userId="35c990ead8579078" providerId="LiveId" clId="{BD75C3D1-3472-4148-8095-03C800C3AC2C}" dt="2025-06-21T15:03:17.450" v="375" actId="113"/>
          <ac:spMkLst>
            <pc:docMk/>
            <pc:sldMk cId="153491007" sldId="268"/>
            <ac:spMk id="5" creationId="{25AD4F61-E023-4530-BF03-8BC2D825D0BF}"/>
          </ac:spMkLst>
        </pc:spChg>
        <pc:spChg chg="mod">
          <ac:chgData name="Bhagyashree Jadhav" userId="35c990ead8579078" providerId="LiveId" clId="{BD75C3D1-3472-4148-8095-03C800C3AC2C}" dt="2025-06-21T15:03:58.439" v="378" actId="113"/>
          <ac:spMkLst>
            <pc:docMk/>
            <pc:sldMk cId="153491007" sldId="268"/>
            <ac:spMk id="7" creationId="{E5564556-59F0-4D0A-A6CD-ADF8F4D7428B}"/>
          </ac:spMkLst>
        </pc:spChg>
      </pc:sldChg>
      <pc:sldChg chg="addSp delSp modSp add mod setBg delAnim modAnim delDesignElem">
        <pc:chgData name="Bhagyashree Jadhav" userId="35c990ead8579078" providerId="LiveId" clId="{BD75C3D1-3472-4148-8095-03C800C3AC2C}" dt="2025-06-21T15:12:37.342" v="401" actId="20577"/>
        <pc:sldMkLst>
          <pc:docMk/>
          <pc:sldMk cId="3290288436" sldId="271"/>
        </pc:sldMkLst>
        <pc:spChg chg="add mod">
          <ac:chgData name="Bhagyashree Jadhav" userId="35c990ead8579078" providerId="LiveId" clId="{BD75C3D1-3472-4148-8095-03C800C3AC2C}" dt="2025-06-21T15:12:37.342" v="401" actId="20577"/>
          <ac:spMkLst>
            <pc:docMk/>
            <pc:sldMk cId="3290288436" sldId="271"/>
            <ac:spMk id="5" creationId="{5A7D1FEC-848F-734A-AF89-AB3DCA3B4D31}"/>
          </ac:spMkLst>
        </pc:spChg>
        <pc:spChg chg="del">
          <ac:chgData name="Bhagyashree Jadhav" userId="35c990ead8579078" providerId="LiveId" clId="{BD75C3D1-3472-4148-8095-03C800C3AC2C}" dt="2025-06-21T08:25:58.841" v="58" actId="478"/>
          <ac:spMkLst>
            <pc:docMk/>
            <pc:sldMk cId="3290288436" sldId="271"/>
            <ac:spMk id="6" creationId="{D3728273-BC1E-6896-81EC-D4544C01FC8B}"/>
          </ac:spMkLst>
        </pc:spChg>
        <pc:spChg chg="add mod">
          <ac:chgData name="Bhagyashree Jadhav" userId="35c990ead8579078" providerId="LiveId" clId="{BD75C3D1-3472-4148-8095-03C800C3AC2C}" dt="2025-06-21T08:30:31.296" v="102" actId="207"/>
          <ac:spMkLst>
            <pc:docMk/>
            <pc:sldMk cId="3290288436" sldId="271"/>
            <ac:spMk id="7" creationId="{E8E09543-656C-F9EF-4BEF-2EC3CEBA4AE9}"/>
          </ac:spMkLst>
        </pc:spChg>
        <pc:spChg chg="add mod">
          <ac:chgData name="Bhagyashree Jadhav" userId="35c990ead8579078" providerId="LiveId" clId="{BD75C3D1-3472-4148-8095-03C800C3AC2C}" dt="2025-06-21T08:30:33.947" v="103" actId="207"/>
          <ac:spMkLst>
            <pc:docMk/>
            <pc:sldMk cId="3290288436" sldId="271"/>
            <ac:spMk id="9" creationId="{5A8D754D-C2C0-6D1D-0631-F6D7438D68D4}"/>
          </ac:spMkLst>
        </pc:spChg>
        <pc:picChg chg="add mod">
          <ac:chgData name="Bhagyashree Jadhav" userId="35c990ead8579078" providerId="LiveId" clId="{BD75C3D1-3472-4148-8095-03C800C3AC2C}" dt="2025-06-21T08:29:13.698" v="95" actId="207"/>
          <ac:picMkLst>
            <pc:docMk/>
            <pc:sldMk cId="3290288436" sldId="271"/>
            <ac:picMk id="2" creationId="{7644D8C2-492B-C657-B4D2-73C8AD365F19}"/>
          </ac:picMkLst>
        </pc:picChg>
        <pc:picChg chg="del">
          <ac:chgData name="Bhagyashree Jadhav" userId="35c990ead8579078" providerId="LiveId" clId="{BD75C3D1-3472-4148-8095-03C800C3AC2C}" dt="2025-06-21T08:26:00.967" v="59" actId="478"/>
          <ac:picMkLst>
            <pc:docMk/>
            <pc:sldMk cId="3290288436" sldId="271"/>
            <ac:picMk id="4" creationId="{D2980D84-36D8-5487-1226-AF57E88E1630}"/>
          </ac:picMkLst>
        </pc:picChg>
        <pc:picChg chg="del">
          <ac:chgData name="Bhagyashree Jadhav" userId="35c990ead8579078" providerId="LiveId" clId="{BD75C3D1-3472-4148-8095-03C800C3AC2C}" dt="2025-06-21T08:25:48.473" v="57"/>
          <ac:picMkLst>
            <pc:docMk/>
            <pc:sldMk cId="3290288436" sldId="271"/>
            <ac:picMk id="8" creationId="{98DD03A1-F5FD-9381-8DDE-C2BD7CEB3879}"/>
          </ac:picMkLst>
        </pc:picChg>
      </pc:sldChg>
      <pc:sldChg chg="addSp delSp modSp add mod delAnim modAnim">
        <pc:chgData name="Bhagyashree Jadhav" userId="35c990ead8579078" providerId="LiveId" clId="{BD75C3D1-3472-4148-8095-03C800C3AC2C}" dt="2025-06-21T15:44:47.383" v="491" actId="14100"/>
        <pc:sldMkLst>
          <pc:docMk/>
          <pc:sldMk cId="3674174138" sldId="272"/>
        </pc:sldMkLst>
        <pc:spChg chg="add mod">
          <ac:chgData name="Bhagyashree Jadhav" userId="35c990ead8579078" providerId="LiveId" clId="{BD75C3D1-3472-4148-8095-03C800C3AC2C}" dt="2025-06-21T15:44:47.383" v="491" actId="14100"/>
          <ac:spMkLst>
            <pc:docMk/>
            <pc:sldMk cId="3674174138" sldId="272"/>
            <ac:spMk id="4" creationId="{CF14A53C-4D94-BA0E-2B90-3CD26F2822EA}"/>
          </ac:spMkLst>
        </pc:spChg>
        <pc:spChg chg="del">
          <ac:chgData name="Bhagyashree Jadhav" userId="35c990ead8579078" providerId="LiveId" clId="{BD75C3D1-3472-4148-8095-03C800C3AC2C}" dt="2025-06-21T08:31:27.637" v="111" actId="478"/>
          <ac:spMkLst>
            <pc:docMk/>
            <pc:sldMk cId="3674174138" sldId="272"/>
            <ac:spMk id="5" creationId="{5B9DE20B-CECD-42F0-3B21-82FFF1DAE4CC}"/>
          </ac:spMkLst>
        </pc:spChg>
        <pc:spChg chg="del">
          <ac:chgData name="Bhagyashree Jadhav" userId="35c990ead8579078" providerId="LiveId" clId="{BD75C3D1-3472-4148-8095-03C800C3AC2C}" dt="2025-06-21T08:31:29.794" v="112" actId="478"/>
          <ac:spMkLst>
            <pc:docMk/>
            <pc:sldMk cId="3674174138" sldId="272"/>
            <ac:spMk id="7" creationId="{48F80FAD-7B46-EBDC-5107-BCD21EA5929B}"/>
          </ac:spMkLst>
        </pc:spChg>
        <pc:spChg chg="del">
          <ac:chgData name="Bhagyashree Jadhav" userId="35c990ead8579078" providerId="LiveId" clId="{BD75C3D1-3472-4148-8095-03C800C3AC2C}" dt="2025-06-21T08:31:31.336" v="113" actId="478"/>
          <ac:spMkLst>
            <pc:docMk/>
            <pc:sldMk cId="3674174138" sldId="272"/>
            <ac:spMk id="9" creationId="{BDF57461-4F2C-D884-A5CA-E78D9727D29C}"/>
          </ac:spMkLst>
        </pc:spChg>
        <pc:picChg chg="del">
          <ac:chgData name="Bhagyashree Jadhav" userId="35c990ead8579078" providerId="LiveId" clId="{BD75C3D1-3472-4148-8095-03C800C3AC2C}" dt="2025-06-21T08:31:33.253" v="114" actId="478"/>
          <ac:picMkLst>
            <pc:docMk/>
            <pc:sldMk cId="3674174138" sldId="272"/>
            <ac:picMk id="2" creationId="{E4F93DFB-1DDF-4BD3-7DF9-7E41BC48CB4D}"/>
          </ac:picMkLst>
        </pc:picChg>
        <pc:picChg chg="add mod">
          <ac:chgData name="Bhagyashree Jadhav" userId="35c990ead8579078" providerId="LiveId" clId="{BD75C3D1-3472-4148-8095-03C800C3AC2C}" dt="2025-06-21T08:33:01.888" v="145" actId="27349"/>
          <ac:picMkLst>
            <pc:docMk/>
            <pc:sldMk cId="3674174138" sldId="272"/>
            <ac:picMk id="6" creationId="{0AC96C67-E924-C1CA-437A-5D0ED17E9577}"/>
          </ac:picMkLst>
        </pc:picChg>
        <pc:picChg chg="add mod">
          <ac:chgData name="Bhagyashree Jadhav" userId="35c990ead8579078" providerId="LiveId" clId="{BD75C3D1-3472-4148-8095-03C800C3AC2C}" dt="2025-06-21T08:33:25.853" v="153" actId="27349"/>
          <ac:picMkLst>
            <pc:docMk/>
            <pc:sldMk cId="3674174138" sldId="272"/>
            <ac:picMk id="8" creationId="{9464EB8C-5BE2-9E55-FCB9-0FA5F0BC279E}"/>
          </ac:picMkLst>
        </pc:picChg>
      </pc:sldChg>
      <pc:sldChg chg="addSp delSp modSp add mod delAnim modAnim">
        <pc:chgData name="Bhagyashree Jadhav" userId="35c990ead8579078" providerId="LiveId" clId="{BD75C3D1-3472-4148-8095-03C800C3AC2C}" dt="2025-06-21T15:16:00.258" v="441" actId="20577"/>
        <pc:sldMkLst>
          <pc:docMk/>
          <pc:sldMk cId="2728822283" sldId="273"/>
        </pc:sldMkLst>
        <pc:spChg chg="add mod">
          <ac:chgData name="Bhagyashree Jadhav" userId="35c990ead8579078" providerId="LiveId" clId="{BD75C3D1-3472-4148-8095-03C800C3AC2C}" dt="2025-06-21T15:16:00.258" v="441" actId="20577"/>
          <ac:spMkLst>
            <pc:docMk/>
            <pc:sldMk cId="2728822283" sldId="273"/>
            <ac:spMk id="3" creationId="{6198561A-FDF9-E8A5-A6C0-6F519D6D432C}"/>
          </ac:spMkLst>
        </pc:spChg>
        <pc:spChg chg="del mod">
          <ac:chgData name="Bhagyashree Jadhav" userId="35c990ead8579078" providerId="LiveId" clId="{BD75C3D1-3472-4148-8095-03C800C3AC2C}" dt="2025-06-21T08:34:17.260" v="162" actId="478"/>
          <ac:spMkLst>
            <pc:docMk/>
            <pc:sldMk cId="2728822283" sldId="273"/>
            <ac:spMk id="4" creationId="{2683AC7F-D723-3A54-D340-F5A853E3012F}"/>
          </ac:spMkLst>
        </pc:spChg>
        <pc:picChg chg="add mod ord">
          <ac:chgData name="Bhagyashree Jadhav" userId="35c990ead8579078" providerId="LiveId" clId="{BD75C3D1-3472-4148-8095-03C800C3AC2C}" dt="2025-06-21T09:06:47.795" v="205" actId="14100"/>
          <ac:picMkLst>
            <pc:docMk/>
            <pc:sldMk cId="2728822283" sldId="273"/>
            <ac:picMk id="5" creationId="{C0E5EA40-E9E2-F1E1-B75E-6880B2908849}"/>
          </ac:picMkLst>
        </pc:picChg>
        <pc:picChg chg="del">
          <ac:chgData name="Bhagyashree Jadhav" userId="35c990ead8579078" providerId="LiveId" clId="{BD75C3D1-3472-4148-8095-03C800C3AC2C}" dt="2025-06-21T08:34:13.276" v="160" actId="478"/>
          <ac:picMkLst>
            <pc:docMk/>
            <pc:sldMk cId="2728822283" sldId="273"/>
            <ac:picMk id="6" creationId="{D15B20F8-CDE9-B0E1-CAAA-9D0739FB04B9}"/>
          </ac:picMkLst>
        </pc:picChg>
        <pc:picChg chg="add mod">
          <ac:chgData name="Bhagyashree Jadhav" userId="35c990ead8579078" providerId="LiveId" clId="{BD75C3D1-3472-4148-8095-03C800C3AC2C}" dt="2025-06-21T09:09:50.395" v="217"/>
          <ac:picMkLst>
            <pc:docMk/>
            <pc:sldMk cId="2728822283" sldId="273"/>
            <ac:picMk id="7" creationId="{971CAC70-3773-6595-555E-B8B62CDE211E}"/>
          </ac:picMkLst>
        </pc:picChg>
        <pc:picChg chg="del">
          <ac:chgData name="Bhagyashree Jadhav" userId="35c990ead8579078" providerId="LiveId" clId="{BD75C3D1-3472-4148-8095-03C800C3AC2C}" dt="2025-06-21T08:34:18.995" v="163" actId="478"/>
          <ac:picMkLst>
            <pc:docMk/>
            <pc:sldMk cId="2728822283" sldId="273"/>
            <ac:picMk id="8" creationId="{B46851C7-F4CD-713F-0C7C-8AF3BCAFA37F}"/>
          </ac:picMkLst>
        </pc:picChg>
      </pc:sldChg>
      <pc:sldChg chg="addSp delSp modSp add mod delAnim modAnim">
        <pc:chgData name="Bhagyashree Jadhav" userId="35c990ead8579078" providerId="LiveId" clId="{BD75C3D1-3472-4148-8095-03C800C3AC2C}" dt="2025-06-21T15:46:32.250" v="502" actId="20577"/>
        <pc:sldMkLst>
          <pc:docMk/>
          <pc:sldMk cId="3154888068" sldId="274"/>
        </pc:sldMkLst>
        <pc:spChg chg="del">
          <ac:chgData name="Bhagyashree Jadhav" userId="35c990ead8579078" providerId="LiveId" clId="{BD75C3D1-3472-4148-8095-03C800C3AC2C}" dt="2025-06-21T09:10:10.869" v="220" actId="478"/>
          <ac:spMkLst>
            <pc:docMk/>
            <pc:sldMk cId="3154888068" sldId="274"/>
            <ac:spMk id="3" creationId="{9A08EE17-F3D8-C995-6620-9769CFFF4EFF}"/>
          </ac:spMkLst>
        </pc:spChg>
        <pc:spChg chg="add mod">
          <ac:chgData name="Bhagyashree Jadhav" userId="35c990ead8579078" providerId="LiveId" clId="{BD75C3D1-3472-4148-8095-03C800C3AC2C}" dt="2025-06-21T15:46:25.016" v="500" actId="20577"/>
          <ac:spMkLst>
            <pc:docMk/>
            <pc:sldMk cId="3154888068" sldId="274"/>
            <ac:spMk id="4" creationId="{000AC96E-61FD-D26D-B3D6-0E9EF2B3202F}"/>
          </ac:spMkLst>
        </pc:spChg>
        <pc:spChg chg="add mod">
          <ac:chgData name="Bhagyashree Jadhav" userId="35c990ead8579078" providerId="LiveId" clId="{BD75C3D1-3472-4148-8095-03C800C3AC2C}" dt="2025-06-21T09:11:15.078" v="230" actId="12"/>
          <ac:spMkLst>
            <pc:docMk/>
            <pc:sldMk cId="3154888068" sldId="274"/>
            <ac:spMk id="7" creationId="{F4CDAC60-5605-20C3-AD24-C3E975AB16F8}"/>
          </ac:spMkLst>
        </pc:spChg>
        <pc:spChg chg="add mod">
          <ac:chgData name="Bhagyashree Jadhav" userId="35c990ead8579078" providerId="LiveId" clId="{BD75C3D1-3472-4148-8095-03C800C3AC2C}" dt="2025-06-21T15:46:32.250" v="502" actId="20577"/>
          <ac:spMkLst>
            <pc:docMk/>
            <pc:sldMk cId="3154888068" sldId="274"/>
            <ac:spMk id="9" creationId="{1327B80C-571C-3480-F2C4-E2D5843BB29A}"/>
          </ac:spMkLst>
        </pc:spChg>
        <pc:picChg chg="mod">
          <ac:chgData name="Bhagyashree Jadhav" userId="35c990ead8579078" providerId="LiveId" clId="{BD75C3D1-3472-4148-8095-03C800C3AC2C}" dt="2025-06-21T09:12:04.062" v="241" actId="1076"/>
          <ac:picMkLst>
            <pc:docMk/>
            <pc:sldMk cId="3154888068" sldId="274"/>
            <ac:picMk id="5" creationId="{27966E20-BED7-3263-17B3-2ED6CCF47786}"/>
          </ac:picMkLst>
        </pc:picChg>
      </pc:sldChg>
      <pc:sldChg chg="addSp delSp modSp add mod delAnim modAnim">
        <pc:chgData name="Bhagyashree Jadhav" userId="35c990ead8579078" providerId="LiveId" clId="{BD75C3D1-3472-4148-8095-03C800C3AC2C}" dt="2025-06-21T15:46:52.310" v="505" actId="1076"/>
        <pc:sldMkLst>
          <pc:docMk/>
          <pc:sldMk cId="760095026" sldId="275"/>
        </pc:sldMkLst>
        <pc:spChg chg="add mod">
          <ac:chgData name="Bhagyashree Jadhav" userId="35c990ead8579078" providerId="LiveId" clId="{BD75C3D1-3472-4148-8095-03C800C3AC2C}" dt="2025-06-21T09:21:56.624" v="345" actId="1076"/>
          <ac:spMkLst>
            <pc:docMk/>
            <pc:sldMk cId="760095026" sldId="275"/>
            <ac:spMk id="3" creationId="{32C93D4F-734E-1031-0859-60BD2070E721}"/>
          </ac:spMkLst>
        </pc:spChg>
        <pc:spChg chg="del mod">
          <ac:chgData name="Bhagyashree Jadhav" userId="35c990ead8579078" providerId="LiveId" clId="{BD75C3D1-3472-4148-8095-03C800C3AC2C}" dt="2025-06-21T09:12:33.507" v="246" actId="478"/>
          <ac:spMkLst>
            <pc:docMk/>
            <pc:sldMk cId="760095026" sldId="275"/>
            <ac:spMk id="4" creationId="{4BA996B7-3C94-0B90-2499-D621065555E8}"/>
          </ac:spMkLst>
        </pc:spChg>
        <pc:spChg chg="del">
          <ac:chgData name="Bhagyashree Jadhav" userId="35c990ead8579078" providerId="LiveId" clId="{BD75C3D1-3472-4148-8095-03C800C3AC2C}" dt="2025-06-21T09:12:36.118" v="247" actId="478"/>
          <ac:spMkLst>
            <pc:docMk/>
            <pc:sldMk cId="760095026" sldId="275"/>
            <ac:spMk id="7" creationId="{EFF0AC51-3D3E-4747-9706-67BC080CAFAB}"/>
          </ac:spMkLst>
        </pc:spChg>
        <pc:spChg chg="add mod">
          <ac:chgData name="Bhagyashree Jadhav" userId="35c990ead8579078" providerId="LiveId" clId="{BD75C3D1-3472-4148-8095-03C800C3AC2C}" dt="2025-06-21T15:46:44.814" v="503" actId="20577"/>
          <ac:spMkLst>
            <pc:docMk/>
            <pc:sldMk cId="760095026" sldId="275"/>
            <ac:spMk id="8" creationId="{0159B3E4-ECD2-52C9-82C4-E204EFA34FFB}"/>
          </ac:spMkLst>
        </pc:spChg>
        <pc:spChg chg="del">
          <ac:chgData name="Bhagyashree Jadhav" userId="35c990ead8579078" providerId="LiveId" clId="{BD75C3D1-3472-4148-8095-03C800C3AC2C}" dt="2025-06-21T09:12:39.053" v="248" actId="478"/>
          <ac:spMkLst>
            <pc:docMk/>
            <pc:sldMk cId="760095026" sldId="275"/>
            <ac:spMk id="9" creationId="{27AEDC55-29DE-48C1-DFC4-118D03753255}"/>
          </ac:spMkLst>
        </pc:spChg>
        <pc:spChg chg="add mod">
          <ac:chgData name="Bhagyashree Jadhav" userId="35c990ead8579078" providerId="LiveId" clId="{BD75C3D1-3472-4148-8095-03C800C3AC2C}" dt="2025-06-21T15:46:52.310" v="505" actId="1076"/>
          <ac:spMkLst>
            <pc:docMk/>
            <pc:sldMk cId="760095026" sldId="275"/>
            <ac:spMk id="11" creationId="{A3483E62-2E05-FB5D-B2F4-1455FB715DF2}"/>
          </ac:spMkLst>
        </pc:spChg>
        <pc:picChg chg="del">
          <ac:chgData name="Bhagyashree Jadhav" userId="35c990ead8579078" providerId="LiveId" clId="{BD75C3D1-3472-4148-8095-03C800C3AC2C}" dt="2025-06-21T09:12:40.813" v="249" actId="478"/>
          <ac:picMkLst>
            <pc:docMk/>
            <pc:sldMk cId="760095026" sldId="275"/>
            <ac:picMk id="5" creationId="{7C2FAA49-39D6-B1E9-CC0F-693213988BAA}"/>
          </ac:picMkLst>
        </pc:picChg>
        <pc:picChg chg="add mod">
          <ac:chgData name="Bhagyashree Jadhav" userId="35c990ead8579078" providerId="LiveId" clId="{BD75C3D1-3472-4148-8095-03C800C3AC2C}" dt="2025-06-21T09:14:53.410" v="277" actId="27349"/>
          <ac:picMkLst>
            <pc:docMk/>
            <pc:sldMk cId="760095026" sldId="275"/>
            <ac:picMk id="12" creationId="{631BE633-1B37-F7D8-6264-E5614582489C}"/>
          </ac:picMkLst>
        </pc:picChg>
      </pc:sldChg>
      <pc:sldChg chg="addSp modSp new mod modAnim">
        <pc:chgData name="Bhagyashree Jadhav" userId="35c990ead8579078" providerId="LiveId" clId="{BD75C3D1-3472-4148-8095-03C800C3AC2C}" dt="2025-06-21T15:47:42.188" v="509" actId="20577"/>
        <pc:sldMkLst>
          <pc:docMk/>
          <pc:sldMk cId="1716140524" sldId="276"/>
        </pc:sldMkLst>
        <pc:spChg chg="add mod">
          <ac:chgData name="Bhagyashree Jadhav" userId="35c990ead8579078" providerId="LiveId" clId="{BD75C3D1-3472-4148-8095-03C800C3AC2C}" dt="2025-06-21T15:47:42.188" v="509" actId="20577"/>
          <ac:spMkLst>
            <pc:docMk/>
            <pc:sldMk cId="1716140524" sldId="276"/>
            <ac:spMk id="3" creationId="{A7E8DC3A-71CF-7C65-7B7D-29DBF990BE5C}"/>
          </ac:spMkLst>
        </pc:spChg>
        <pc:picChg chg="add mod">
          <ac:chgData name="Bhagyashree Jadhav" userId="35c990ead8579078" providerId="LiveId" clId="{BD75C3D1-3472-4148-8095-03C800C3AC2C}" dt="2025-06-21T09:20:26.446" v="343" actId="27349"/>
          <ac:picMkLst>
            <pc:docMk/>
            <pc:sldMk cId="1716140524" sldId="276"/>
            <ac:picMk id="4" creationId="{FDCE9C95-9855-BA2A-28A2-53604C817EE3}"/>
          </ac:picMkLst>
        </pc:picChg>
      </pc:sldChg>
      <pc:sldChg chg="addSp modSp new mod modAnim">
        <pc:chgData name="Bhagyashree Jadhav" userId="35c990ead8579078" providerId="LiveId" clId="{BD75C3D1-3472-4148-8095-03C800C3AC2C}" dt="2025-06-21T15:46:05.748" v="499" actId="1076"/>
        <pc:sldMkLst>
          <pc:docMk/>
          <pc:sldMk cId="3814235932" sldId="277"/>
        </pc:sldMkLst>
        <pc:spChg chg="add mod">
          <ac:chgData name="Bhagyashree Jadhav" userId="35c990ead8579078" providerId="LiveId" clId="{BD75C3D1-3472-4148-8095-03C800C3AC2C}" dt="2025-06-21T15:46:05.748" v="499" actId="1076"/>
          <ac:spMkLst>
            <pc:docMk/>
            <pc:sldMk cId="3814235932" sldId="277"/>
            <ac:spMk id="3" creationId="{1919255B-D0AA-706F-E614-1993D72EB172}"/>
          </ac:spMkLst>
        </pc:spChg>
        <pc:picChg chg="add mod ord">
          <ac:chgData name="Bhagyashree Jadhav" userId="35c990ead8579078" providerId="LiveId" clId="{BD75C3D1-3472-4148-8095-03C800C3AC2C}" dt="2025-06-21T15:45:56.741" v="497" actId="1076"/>
          <ac:picMkLst>
            <pc:docMk/>
            <pc:sldMk cId="3814235932" sldId="277"/>
            <ac:picMk id="4" creationId="{79B6C0F4-4067-12B7-F402-23847FC81A9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547D-1406-4A6F-8F93-E441204CE6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667F8A-B889-49B3-AC77-5DDF11A08A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B2889B-A0AC-4482-8592-5C96F2309420}" type="datetimeFigureOut">
              <a:rPr lang="en-US" smtClean="0"/>
              <a:t>6/21/2025</a:t>
            </a:fld>
            <a:endParaRPr lang="en-US"/>
          </a:p>
        </p:txBody>
      </p:sp>
      <p:sp>
        <p:nvSpPr>
          <p:cNvPr id="4" name="Footer Placeholder 3">
            <a:extLst>
              <a:ext uri="{FF2B5EF4-FFF2-40B4-BE49-F238E27FC236}">
                <a16:creationId xmlns:a16="http://schemas.microsoft.com/office/drawing/2014/main" id="{567AFD4F-C0E7-421C-AF77-6F9CC963C9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074AB9F-6726-4FB1-8769-82E23336CE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529299-61FF-4B93-ADA6-2FD5975D62F6}" type="slidenum">
              <a:rPr lang="en-US" smtClean="0"/>
              <a:t>‹#›</a:t>
            </a:fld>
            <a:endParaRPr lang="en-US"/>
          </a:p>
        </p:txBody>
      </p:sp>
    </p:spTree>
    <p:extLst>
      <p:ext uri="{BB962C8B-B14F-4D97-AF65-F5344CB8AC3E}">
        <p14:creationId xmlns:p14="http://schemas.microsoft.com/office/powerpoint/2010/main" val="141627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0EB223-FFC0-462A-A3B8-EAA7CE0F8CBD}" type="datetimeFigureOut">
              <a:rPr lang="en-US" smtClean="0"/>
              <a:t>6/21/2025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49E9A-41F7-4779-A581-48A7C374A227}" type="slidenum">
              <a:rPr lang="en-US" smtClean="0"/>
              <a:t>‹#›</a:t>
            </a:fld>
            <a:endParaRPr lang="en-US" dirty="0"/>
          </a:p>
        </p:txBody>
      </p:sp>
    </p:spTree>
    <p:extLst>
      <p:ext uri="{BB962C8B-B14F-4D97-AF65-F5344CB8AC3E}">
        <p14:creationId xmlns:p14="http://schemas.microsoft.com/office/powerpoint/2010/main" val="1155518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2</a:t>
            </a:fld>
            <a:endParaRPr lang="en-US" dirty="0"/>
          </a:p>
        </p:txBody>
      </p:sp>
    </p:spTree>
    <p:extLst>
      <p:ext uri="{BB962C8B-B14F-4D97-AF65-F5344CB8AC3E}">
        <p14:creationId xmlns:p14="http://schemas.microsoft.com/office/powerpoint/2010/main" val="4192102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When conducting research, it is easy to go to one source: Wikipedia.  However, you need to include a variety of sources in your research. Consider the following sources: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Who can I interview to get more information on the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Is the topic current and will it be relevant to my audience?</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articles, blogs, and magazines may have something related to my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Is there a YouTube video on the topic? If so, what is it about?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images can I find related to the topic?</a:t>
            </a:r>
          </a:p>
        </p:txBody>
      </p:sp>
      <p:sp>
        <p:nvSpPr>
          <p:cNvPr id="4" name="Slide Number Placeholder 3"/>
          <p:cNvSpPr>
            <a:spLocks noGrp="1"/>
          </p:cNvSpPr>
          <p:nvPr>
            <p:ph type="sldNum" sz="quarter" idx="10"/>
          </p:nvPr>
        </p:nvSpPr>
        <p:spPr/>
        <p:txBody>
          <a:bodyPr/>
          <a:lstStyle/>
          <a:p>
            <a:fld id="{BC849E9A-41F7-4779-A581-48A7C374A227}" type="slidenum">
              <a:rPr lang="en-US" smtClean="0"/>
              <a:t>3</a:t>
            </a:fld>
            <a:endParaRPr lang="en-US" dirty="0"/>
          </a:p>
        </p:txBody>
      </p:sp>
    </p:spTree>
    <p:extLst>
      <p:ext uri="{BB962C8B-B14F-4D97-AF65-F5344CB8AC3E}">
        <p14:creationId xmlns:p14="http://schemas.microsoft.com/office/powerpoint/2010/main" val="2295961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latin typeface="Segoe UI" panose="020B0502040204020203" pitchFamily="34" charset="0"/>
                <a:cs typeface="Segoe UI" panose="020B0502040204020203" pitchFamily="34" charset="0"/>
              </a:rPr>
              <a:t>Once you find your sources, you will want to evaluate your sources using the following questions: </a:t>
            </a:r>
          </a:p>
          <a:p>
            <a:endParaRPr lang="en-US" i="0" dirty="0">
              <a:latin typeface="Segoe UI" panose="020B0502040204020203" pitchFamily="34" charset="0"/>
              <a:cs typeface="Segoe UI" panose="020B0502040204020203" pitchFamily="34" charset="0"/>
            </a:endParaRPr>
          </a:p>
          <a:p>
            <a:r>
              <a:rPr lang="en-US" b="1" i="0" dirty="0">
                <a:latin typeface="Segoe UI" panose="020B0502040204020203" pitchFamily="34" charset="0"/>
                <a:cs typeface="Segoe UI" panose="020B0502040204020203" pitchFamily="34" charset="0"/>
              </a:rPr>
              <a:t>Author: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Who is the author?</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Why should I believe what he or she has to say on the topic?</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author seen as an expert on the topic? How do you know?</a:t>
            </a:r>
          </a:p>
          <a:p>
            <a:pPr marL="171450" indent="-171450">
              <a:buFont typeface="Arial" panose="020B0604020202020204" pitchFamily="34" charset="0"/>
              <a:buChar char="•"/>
            </a:pPr>
            <a:endParaRPr lang="en-US" i="0" dirty="0">
              <a:latin typeface="Segoe UI" panose="020B0502040204020203" pitchFamily="34" charset="0"/>
              <a:cs typeface="Segoe UI" panose="020B0502040204020203" pitchFamily="34" charset="0"/>
            </a:endParaRPr>
          </a:p>
          <a:p>
            <a:pPr marL="0" indent="0">
              <a:buFont typeface="Arial" panose="020B0604020202020204" pitchFamily="34" charset="0"/>
              <a:buNone/>
            </a:pPr>
            <a:r>
              <a:rPr lang="en-US" b="1" i="0" dirty="0">
                <a:latin typeface="Segoe UI" panose="020B0502040204020203" pitchFamily="34" charset="0"/>
                <a:cs typeface="Segoe UI" panose="020B0502040204020203" pitchFamily="34" charset="0"/>
              </a:rPr>
              <a:t>Current: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How current is the information in the source?</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When was the source published?</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information out-of-date?</a:t>
            </a:r>
          </a:p>
          <a:p>
            <a:pPr marL="171450" indent="-171450">
              <a:buFont typeface="Arial" panose="020B0604020202020204" pitchFamily="34" charset="0"/>
              <a:buChar char="•"/>
            </a:pPr>
            <a:endParaRPr lang="en-US" b="1" i="0" dirty="0">
              <a:latin typeface="Segoe UI" panose="020B0502040204020203" pitchFamily="34" charset="0"/>
              <a:cs typeface="Segoe UI" panose="020B0502040204020203" pitchFamily="34" charset="0"/>
            </a:endParaRPr>
          </a:p>
          <a:p>
            <a:pPr marL="0" indent="0">
              <a:buFont typeface="Arial" panose="020B0604020202020204" pitchFamily="34" charset="0"/>
              <a:buNone/>
            </a:pPr>
            <a:r>
              <a:rPr lang="en-US" b="1" i="0" dirty="0">
                <a:latin typeface="Segoe UI" panose="020B0502040204020203" pitchFamily="34" charset="0"/>
                <a:cs typeface="Segoe UI" panose="020B0502040204020203" pitchFamily="34" charset="0"/>
              </a:rPr>
              <a:t>Accuracy: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content accurate?</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information presented objectively?  Do they share the pros and cons?</a:t>
            </a:r>
          </a:p>
        </p:txBody>
      </p:sp>
      <p:sp>
        <p:nvSpPr>
          <p:cNvPr id="4" name="Slide Number Placeholder 3"/>
          <p:cNvSpPr>
            <a:spLocks noGrp="1"/>
          </p:cNvSpPr>
          <p:nvPr>
            <p:ph type="sldNum" sz="quarter" idx="10"/>
          </p:nvPr>
        </p:nvSpPr>
        <p:spPr/>
        <p:txBody>
          <a:bodyPr/>
          <a:lstStyle/>
          <a:p>
            <a:fld id="{BC849E9A-41F7-4779-A581-48A7C374A227}" type="slidenum">
              <a:rPr lang="en-US" smtClean="0"/>
              <a:t>4</a:t>
            </a:fld>
            <a:endParaRPr lang="en-US" dirty="0"/>
          </a:p>
        </p:txBody>
      </p:sp>
    </p:spTree>
    <p:extLst>
      <p:ext uri="{BB962C8B-B14F-4D97-AF65-F5344CB8AC3E}">
        <p14:creationId xmlns:p14="http://schemas.microsoft.com/office/powerpoint/2010/main" val="898123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latin typeface="Segoe UI" panose="020B0502040204020203" pitchFamily="34" charset="0"/>
                <a:cs typeface="Segoe UI" panose="020B0502040204020203" pitchFamily="34" charset="0"/>
              </a:rPr>
              <a:t>After consulting a variety of sources, you will need to narrow your topic.  For example, the topic of internet safety is huge, but you could narrow that topic to include internet safety in regards to social media apps that teenagers are using heavily.  A topic like that is more specific and will be relevant to your peers.  Some questions to think about to help you narrow your topic: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of the research interest me the most?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of the research will interest my audience the most?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will the audience find more engaging? Shocking? Inspiring?</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5</a:t>
            </a:fld>
            <a:endParaRPr lang="en-US" dirty="0"/>
          </a:p>
        </p:txBody>
      </p:sp>
    </p:spTree>
    <p:extLst>
      <p:ext uri="{BB962C8B-B14F-4D97-AF65-F5344CB8AC3E}">
        <p14:creationId xmlns:p14="http://schemas.microsoft.com/office/powerpoint/2010/main" val="4224310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Now, that you have narrowed your topic, you will want to organize your research in a structure that works.  There are some common organizational patterns based on the kind of research you are doing.  </a:t>
            </a: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Organizational Structures: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Cause and Effect- this kind of structure is great for explaining the causes and effects of a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Compare and Contrast- in this pattern you highlight the similarities and differences of the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Explain process- this structure is great for outlining a series of steps to follow;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Definition- if you want to make sure your audience understands what something is using illustrations, meanings, clarifying misconceptions, you may want to use this structure</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Classification- a common organizational structure is grouping like topics or facts from the research together.  For instance, in the internet safety about social media apps, you may organize the research where you look at each social media app one at a time</a:t>
            </a:r>
          </a:p>
        </p:txBody>
      </p:sp>
      <p:sp>
        <p:nvSpPr>
          <p:cNvPr id="4" name="Slide Number Placeholder 3"/>
          <p:cNvSpPr>
            <a:spLocks noGrp="1"/>
          </p:cNvSpPr>
          <p:nvPr>
            <p:ph type="sldNum" sz="quarter" idx="10"/>
          </p:nvPr>
        </p:nvSpPr>
        <p:spPr/>
        <p:txBody>
          <a:bodyPr/>
          <a:lstStyle/>
          <a:p>
            <a:fld id="{BC849E9A-41F7-4779-A581-48A7C374A227}" type="slidenum">
              <a:rPr lang="en-US" smtClean="0"/>
              <a:t>6</a:t>
            </a:fld>
            <a:endParaRPr lang="en-US" dirty="0"/>
          </a:p>
        </p:txBody>
      </p:sp>
    </p:spTree>
    <p:extLst>
      <p:ext uri="{BB962C8B-B14F-4D97-AF65-F5344CB8AC3E}">
        <p14:creationId xmlns:p14="http://schemas.microsoft.com/office/powerpoint/2010/main" val="1825341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7</a:t>
            </a:fld>
            <a:endParaRPr lang="en-US" dirty="0"/>
          </a:p>
        </p:txBody>
      </p:sp>
    </p:spTree>
    <p:extLst>
      <p:ext uri="{BB962C8B-B14F-4D97-AF65-F5344CB8AC3E}">
        <p14:creationId xmlns:p14="http://schemas.microsoft.com/office/powerpoint/2010/main" val="1335805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424DF-3F1F-562F-4408-C110095F0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00B0A-6101-324A-6449-8E9F080982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2C762-6010-A4F3-FF15-941DFE43C04A}"/>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a:extLst>
              <a:ext uri="{FF2B5EF4-FFF2-40B4-BE49-F238E27FC236}">
                <a16:creationId xmlns:a16="http://schemas.microsoft.com/office/drawing/2014/main" id="{85453284-67E1-55B7-1E6C-AFD781D4BCD4}"/>
              </a:ext>
            </a:extLst>
          </p:cNvPr>
          <p:cNvSpPr>
            <a:spLocks noGrp="1"/>
          </p:cNvSpPr>
          <p:nvPr>
            <p:ph type="sldNum" sz="quarter" idx="10"/>
          </p:nvPr>
        </p:nvSpPr>
        <p:spPr/>
        <p:txBody>
          <a:bodyPr/>
          <a:lstStyle/>
          <a:p>
            <a:fld id="{BC849E9A-41F7-4779-A581-48A7C374A227}" type="slidenum">
              <a:rPr lang="en-US" smtClean="0"/>
              <a:t>8</a:t>
            </a:fld>
            <a:endParaRPr lang="en-US" dirty="0"/>
          </a:p>
        </p:txBody>
      </p:sp>
    </p:spTree>
    <p:extLst>
      <p:ext uri="{BB962C8B-B14F-4D97-AF65-F5344CB8AC3E}">
        <p14:creationId xmlns:p14="http://schemas.microsoft.com/office/powerpoint/2010/main" val="4051970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75BE1-05F8-9AA0-B7F4-B7D729218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AFB684-78DB-97D2-DE76-614E0A7B5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F2D92-D69D-54FD-373A-9ED3A4DE2937}"/>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a:extLst>
              <a:ext uri="{FF2B5EF4-FFF2-40B4-BE49-F238E27FC236}">
                <a16:creationId xmlns:a16="http://schemas.microsoft.com/office/drawing/2014/main" id="{A6BCF3F6-244E-1F94-2112-2F4615A161C6}"/>
              </a:ext>
            </a:extLst>
          </p:cNvPr>
          <p:cNvSpPr>
            <a:spLocks noGrp="1"/>
          </p:cNvSpPr>
          <p:nvPr>
            <p:ph type="sldNum" sz="quarter" idx="10"/>
          </p:nvPr>
        </p:nvSpPr>
        <p:spPr/>
        <p:txBody>
          <a:bodyPr/>
          <a:lstStyle/>
          <a:p>
            <a:fld id="{BC849E9A-41F7-4779-A581-48A7C374A227}" type="slidenum">
              <a:rPr lang="en-US" smtClean="0"/>
              <a:t>9</a:t>
            </a:fld>
            <a:endParaRPr lang="en-US" dirty="0"/>
          </a:p>
        </p:txBody>
      </p:sp>
    </p:spTree>
    <p:extLst>
      <p:ext uri="{BB962C8B-B14F-4D97-AF65-F5344CB8AC3E}">
        <p14:creationId xmlns:p14="http://schemas.microsoft.com/office/powerpoint/2010/main" val="754859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F509-A665-6331-2B9E-8B86E57EFF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3955E-74EA-0A94-F769-7808D69E76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85768-CD85-53C7-EB04-9D6001955BC9}"/>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a:extLst>
              <a:ext uri="{FF2B5EF4-FFF2-40B4-BE49-F238E27FC236}">
                <a16:creationId xmlns:a16="http://schemas.microsoft.com/office/drawing/2014/main" id="{FEA6E152-5698-E54E-599D-FEEE9DCDBEF6}"/>
              </a:ext>
            </a:extLst>
          </p:cNvPr>
          <p:cNvSpPr>
            <a:spLocks noGrp="1"/>
          </p:cNvSpPr>
          <p:nvPr>
            <p:ph type="sldNum" sz="quarter" idx="10"/>
          </p:nvPr>
        </p:nvSpPr>
        <p:spPr/>
        <p:txBody>
          <a:bodyPr/>
          <a:lstStyle/>
          <a:p>
            <a:fld id="{BC849E9A-41F7-4779-A581-48A7C374A227}" type="slidenum">
              <a:rPr lang="en-US" smtClean="0"/>
              <a:t>10</a:t>
            </a:fld>
            <a:endParaRPr lang="en-US" dirty="0"/>
          </a:p>
        </p:txBody>
      </p:sp>
    </p:spTree>
    <p:extLst>
      <p:ext uri="{BB962C8B-B14F-4D97-AF65-F5344CB8AC3E}">
        <p14:creationId xmlns:p14="http://schemas.microsoft.com/office/powerpoint/2010/main" val="3718012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D79AD-81B8-2B86-F254-326DF74F20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7F652-BF9A-FA3D-D1CA-97243D971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E394F2-1920-97B1-6F64-E128CCF66E9D}"/>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a:extLst>
              <a:ext uri="{FF2B5EF4-FFF2-40B4-BE49-F238E27FC236}">
                <a16:creationId xmlns:a16="http://schemas.microsoft.com/office/drawing/2014/main" id="{1C901456-78C1-6A5F-3A94-B68A34B41609}"/>
              </a:ext>
            </a:extLst>
          </p:cNvPr>
          <p:cNvSpPr>
            <a:spLocks noGrp="1"/>
          </p:cNvSpPr>
          <p:nvPr>
            <p:ph type="sldNum" sz="quarter" idx="10"/>
          </p:nvPr>
        </p:nvSpPr>
        <p:spPr/>
        <p:txBody>
          <a:bodyPr/>
          <a:lstStyle/>
          <a:p>
            <a:fld id="{BC849E9A-41F7-4779-A581-48A7C374A227}" type="slidenum">
              <a:rPr lang="en-US" smtClean="0"/>
              <a:t>12</a:t>
            </a:fld>
            <a:endParaRPr lang="en-US" dirty="0"/>
          </a:p>
        </p:txBody>
      </p:sp>
    </p:spTree>
    <p:extLst>
      <p:ext uri="{BB962C8B-B14F-4D97-AF65-F5344CB8AC3E}">
        <p14:creationId xmlns:p14="http://schemas.microsoft.com/office/powerpoint/2010/main" val="264955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0C2C1-04AF-D37D-412A-BD041480B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F7AD8-EB5D-5964-1C32-EB6400E5FE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A5F1C1-6569-74BD-BF1B-E0E2EC958094}"/>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a:extLst>
              <a:ext uri="{FF2B5EF4-FFF2-40B4-BE49-F238E27FC236}">
                <a16:creationId xmlns:a16="http://schemas.microsoft.com/office/drawing/2014/main" id="{68505106-AD55-D08E-C3E4-760EA82428C7}"/>
              </a:ext>
            </a:extLst>
          </p:cNvPr>
          <p:cNvSpPr>
            <a:spLocks noGrp="1"/>
          </p:cNvSpPr>
          <p:nvPr>
            <p:ph type="sldNum" sz="quarter" idx="10"/>
          </p:nvPr>
        </p:nvSpPr>
        <p:spPr/>
        <p:txBody>
          <a:bodyPr/>
          <a:lstStyle/>
          <a:p>
            <a:fld id="{BC849E9A-41F7-4779-A581-48A7C374A227}" type="slidenum">
              <a:rPr lang="en-US" smtClean="0"/>
              <a:t>13</a:t>
            </a:fld>
            <a:endParaRPr lang="en-US" dirty="0"/>
          </a:p>
        </p:txBody>
      </p:sp>
    </p:spTree>
    <p:extLst>
      <p:ext uri="{BB962C8B-B14F-4D97-AF65-F5344CB8AC3E}">
        <p14:creationId xmlns:p14="http://schemas.microsoft.com/office/powerpoint/2010/main" val="967807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You can use this slide as your opening or closing slide.  Should you choose to use it as a closing, make sure you review the main points of your presentation.  One creative way to do that is by adding animations to the various graphics on a slide.  This slide has 4 different graphics, and, when you view the slideshow, you will see that you can click to reveal the next graphic.  Similarly, as you review the main topics in your presentation, you may want each point to show up when you are addressing that topic. </a:t>
            </a: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Add animation to images and graphics: </a:t>
            </a:r>
          </a:p>
          <a:p>
            <a:pPr marL="228600" indent="-228600">
              <a:buAutoNum type="arabicPeriod"/>
            </a:pPr>
            <a:r>
              <a:rPr lang="en-US" dirty="0">
                <a:latin typeface="Segoe UI" panose="020B0502040204020203" pitchFamily="34" charset="0"/>
                <a:cs typeface="Segoe UI" panose="020B0502040204020203" pitchFamily="34" charset="0"/>
              </a:rPr>
              <a:t>Select your image or graphic.</a:t>
            </a:r>
          </a:p>
          <a:p>
            <a:pPr marL="228600" indent="-228600">
              <a:buAutoNum type="arabicPeriod"/>
            </a:pPr>
            <a:r>
              <a:rPr lang="en-US" dirty="0">
                <a:latin typeface="Segoe UI" panose="020B0502040204020203" pitchFamily="34" charset="0"/>
                <a:cs typeface="Segoe UI" panose="020B0502040204020203" pitchFamily="34" charset="0"/>
              </a:rPr>
              <a:t>Click on the Animations tab.</a:t>
            </a:r>
          </a:p>
          <a:p>
            <a:pPr marL="228600" indent="-228600">
              <a:buAutoNum type="arabicPeriod"/>
            </a:pPr>
            <a:r>
              <a:rPr lang="en-US" dirty="0">
                <a:latin typeface="Segoe UI" panose="020B0502040204020203" pitchFamily="34" charset="0"/>
                <a:cs typeface="Segoe UI" panose="020B0502040204020203" pitchFamily="34" charset="0"/>
              </a:rPr>
              <a:t>Choose from the options.  The animation for this slide is “Split”.  The drop-down menu in the Animation section gives even more animations you can use.</a:t>
            </a:r>
          </a:p>
          <a:p>
            <a:pPr marL="228600" indent="-228600">
              <a:buAutoNum type="arabicPeriod"/>
            </a:pPr>
            <a:r>
              <a:rPr lang="en-US" dirty="0">
                <a:latin typeface="Segoe UI" panose="020B0502040204020203" pitchFamily="34" charset="0"/>
                <a:cs typeface="Segoe UI" panose="020B0502040204020203" pitchFamily="34" charset="0"/>
              </a:rPr>
              <a:t>If you have multiple graphics or images, you will see a number appear next to it that notes the order of the animations.</a:t>
            </a:r>
          </a:p>
          <a:p>
            <a:pPr marL="228600" indent="-228600">
              <a:buAutoNum type="arabicPeriod"/>
            </a:pPr>
            <a:endParaRPr lang="en-US" b="1" dirty="0">
              <a:latin typeface="Segoe UI" panose="020B0502040204020203" pitchFamily="34" charset="0"/>
              <a:cs typeface="Segoe UI" panose="020B0502040204020203" pitchFamily="34" charset="0"/>
            </a:endParaRPr>
          </a:p>
          <a:p>
            <a:pPr marL="0" indent="0">
              <a:buNone/>
            </a:pPr>
            <a:r>
              <a:rPr lang="en-US" b="1" dirty="0">
                <a:latin typeface="Segoe UI" panose="020B0502040204020203" pitchFamily="34" charset="0"/>
                <a:cs typeface="Segoe UI" panose="020B0502040204020203" pitchFamily="34" charset="0"/>
              </a:rPr>
              <a:t>Note: You will want to choose the animations carefully.  You do not want to make your audience dizzy from your presentation.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15</a:t>
            </a:fld>
            <a:endParaRPr lang="en-US" dirty="0"/>
          </a:p>
        </p:txBody>
      </p:sp>
    </p:spTree>
    <p:extLst>
      <p:ext uri="{BB962C8B-B14F-4D97-AF65-F5344CB8AC3E}">
        <p14:creationId xmlns:p14="http://schemas.microsoft.com/office/powerpoint/2010/main" val="644202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18B7-7F68-4CC9-8291-332587FA31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81D6BB-0446-49E8-8677-EADF274E95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5AEE24-534A-40F1-99E4-00B7D5FD9124}"/>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5" name="Footer Placeholder 4">
            <a:extLst>
              <a:ext uri="{FF2B5EF4-FFF2-40B4-BE49-F238E27FC236}">
                <a16:creationId xmlns:a16="http://schemas.microsoft.com/office/drawing/2014/main" id="{CD594011-48FF-493D-8286-F62D345525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80EFCD-7E72-4882-86DC-2F371D7D9516}"/>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15281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34F3-0709-471B-A734-C4B404F55B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795016-AF78-4708-9C5F-21110C197B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EA2D1-B124-4454-AFDC-EA60A14BA121}"/>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5" name="Footer Placeholder 4">
            <a:extLst>
              <a:ext uri="{FF2B5EF4-FFF2-40B4-BE49-F238E27FC236}">
                <a16:creationId xmlns:a16="http://schemas.microsoft.com/office/drawing/2014/main" id="{B4F58000-F9D7-4A53-A6C5-E5E8154226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D22AAD-0D08-4F47-8D5A-EFE29017E8D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421304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6159-1280-4EE9-96D3-A56BD58266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A27A78-1874-488A-B215-7D763D3381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BB3D1-3138-4B69-BF5D-4B1A213451CA}"/>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5" name="Footer Placeholder 4">
            <a:extLst>
              <a:ext uri="{FF2B5EF4-FFF2-40B4-BE49-F238E27FC236}">
                <a16:creationId xmlns:a16="http://schemas.microsoft.com/office/drawing/2014/main" id="{0EFF90C5-31F4-4A22-AC00-3FB5ED291B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1F787E-B946-4091-ABC6-F9DB06BBEE34}"/>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089272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AA11-CC97-44E5-AE4D-808FD741A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3AB6CB-9460-4BCA-86C5-5F26357AB8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FAB0F6-401D-4BAF-A300-65AD684DF9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561BBA-B185-4B45-B152-3D320E15F550}"/>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6" name="Footer Placeholder 5">
            <a:extLst>
              <a:ext uri="{FF2B5EF4-FFF2-40B4-BE49-F238E27FC236}">
                <a16:creationId xmlns:a16="http://schemas.microsoft.com/office/drawing/2014/main" id="{D61CD760-96AC-4821-A56B-0B805F2FAD4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750665-D5B5-4D0B-B2F0-CB6B027CDEC7}"/>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313806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47C3-C498-415A-A057-E19BCEB5F2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F6677F-2712-4810-A3AA-56FA75386D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71B54A-6775-4978-8E19-32694C9B5E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BA1303-B245-476D-BD02-A4E4A359F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8E898F-5B79-46F1-89C1-F827997CC4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417A4D-2EC9-4294-BFF4-EAE22EE1099A}"/>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8" name="Footer Placeholder 7">
            <a:extLst>
              <a:ext uri="{FF2B5EF4-FFF2-40B4-BE49-F238E27FC236}">
                <a16:creationId xmlns:a16="http://schemas.microsoft.com/office/drawing/2014/main" id="{6150E317-3602-42A1-BB7F-0184072E8D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0CE2C97-E26C-4A8B-93A0-B01E2C7F4522}"/>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225869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F68FC-5755-447A-8D7F-9ADED3E994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B50287-81AA-46CA-8CB3-53A7F8313741}"/>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4" name="Footer Placeholder 3">
            <a:extLst>
              <a:ext uri="{FF2B5EF4-FFF2-40B4-BE49-F238E27FC236}">
                <a16:creationId xmlns:a16="http://schemas.microsoft.com/office/drawing/2014/main" id="{2F1BA4AA-02C9-459E-9362-3DA60E3B597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2A2C8F-DBB4-4235-A67E-FB4039D9AA24}"/>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4068395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ACAA5-F8E7-46E9-8BA7-A510948B62CC}"/>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3" name="Footer Placeholder 2">
            <a:extLst>
              <a:ext uri="{FF2B5EF4-FFF2-40B4-BE49-F238E27FC236}">
                <a16:creationId xmlns:a16="http://schemas.microsoft.com/office/drawing/2014/main" id="{D1F2DEE8-5654-4DCA-A8D0-D883E52B6F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0B179A5-4329-4057-9DEB-5B6E3AD1183F}"/>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62179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1DA80-336B-4DBB-91A1-6E3E4B3C20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40D456-F0A3-4789-A310-A23F01B2E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8A8B05-7071-44D4-80F7-3E8191C9A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D8562E-E6F1-449B-909C-98426BA86B36}"/>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6" name="Footer Placeholder 5">
            <a:extLst>
              <a:ext uri="{FF2B5EF4-FFF2-40B4-BE49-F238E27FC236}">
                <a16:creationId xmlns:a16="http://schemas.microsoft.com/office/drawing/2014/main" id="{7EB47A9A-FB08-407B-A73A-0AC513F0FD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BFF841F-796A-4FE6-B5E0-C8A4986793EE}"/>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08984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D474D-6779-4C23-BD3C-82F5DC3E3E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21096C-E430-49C7-A801-21C0BD95DC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024828F-334F-4A50-850D-10684F245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3293F4-2B70-4BB5-A982-219E4133E251}"/>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6" name="Footer Placeholder 5">
            <a:extLst>
              <a:ext uri="{FF2B5EF4-FFF2-40B4-BE49-F238E27FC236}">
                <a16:creationId xmlns:a16="http://schemas.microsoft.com/office/drawing/2014/main" id="{C4F9A86F-B378-4759-B50E-2E0BFAE624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A95BDC-FC58-4638-AA59-A3DA9931FD3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79083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47D73-EDDA-49A6-BA12-1CA980DA9B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89B82E-4CA1-47A5-B133-FBD4D8A839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A267F-D142-4D04-9F03-6CB099E6FA32}"/>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5" name="Footer Placeholder 4">
            <a:extLst>
              <a:ext uri="{FF2B5EF4-FFF2-40B4-BE49-F238E27FC236}">
                <a16:creationId xmlns:a16="http://schemas.microsoft.com/office/drawing/2014/main" id="{705127CA-154D-4E90-B776-A2EE71F78D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5F0BA5-F4EE-4282-B111-76B869BE267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3067408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56E92A-52E0-4710-BDEF-0A15346854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A240E1-5EB0-47FD-AA37-BF945D136C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14243-F1E4-487A-ABEC-30516A01DF2B}"/>
              </a:ext>
            </a:extLst>
          </p:cNvPr>
          <p:cNvSpPr>
            <a:spLocks noGrp="1"/>
          </p:cNvSpPr>
          <p:nvPr>
            <p:ph type="dt" sz="half" idx="10"/>
          </p:nvPr>
        </p:nvSpPr>
        <p:spPr/>
        <p:txBody>
          <a:bodyPr/>
          <a:lstStyle/>
          <a:p>
            <a:fld id="{DECF21A4-E71B-4D3A-AF45-E989C23A7BB1}" type="datetimeFigureOut">
              <a:rPr lang="en-US" smtClean="0"/>
              <a:t>6/21/2025</a:t>
            </a:fld>
            <a:endParaRPr lang="en-US" dirty="0"/>
          </a:p>
        </p:txBody>
      </p:sp>
      <p:sp>
        <p:nvSpPr>
          <p:cNvPr id="5" name="Footer Placeholder 4">
            <a:extLst>
              <a:ext uri="{FF2B5EF4-FFF2-40B4-BE49-F238E27FC236}">
                <a16:creationId xmlns:a16="http://schemas.microsoft.com/office/drawing/2014/main" id="{AC358244-98FD-472D-AB8C-075F71C10B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998D5A-820D-4519-967F-33320971CBAB}"/>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4024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80BC3B-525F-4038-9330-0729879F91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629186-93D7-46FA-AE02-36D9426043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BF1CEB-0530-4996-BAEF-2E6A04DAD6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F21A4-E71B-4D3A-AF45-E989C23A7BB1}" type="datetimeFigureOut">
              <a:rPr lang="en-US" smtClean="0"/>
              <a:t>6/21/2025</a:t>
            </a:fld>
            <a:endParaRPr lang="en-US" dirty="0"/>
          </a:p>
        </p:txBody>
      </p:sp>
      <p:sp>
        <p:nvSpPr>
          <p:cNvPr id="5" name="Footer Placeholder 4">
            <a:extLst>
              <a:ext uri="{FF2B5EF4-FFF2-40B4-BE49-F238E27FC236}">
                <a16:creationId xmlns:a16="http://schemas.microsoft.com/office/drawing/2014/main" id="{C8DCFF3D-7353-4B4D-9E75-FA835E06E7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382C8D6-8B0B-4982-9EE4-AA823C69C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F1B4E-90EC-4A51-B6E5-B702C054ECB0}" type="slidenum">
              <a:rPr lang="en-US" smtClean="0"/>
              <a:t>‹#›</a:t>
            </a:fld>
            <a:endParaRPr lang="en-US" dirty="0"/>
          </a:p>
        </p:txBody>
      </p:sp>
    </p:spTree>
    <p:extLst>
      <p:ext uri="{BB962C8B-B14F-4D97-AF65-F5344CB8AC3E}">
        <p14:creationId xmlns:p14="http://schemas.microsoft.com/office/powerpoint/2010/main" val="4010604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byjus.com/chemistry/differential-extraction-chromatography/" TargetMode="External"/><Relationship Id="rId5" Type="http://schemas.openxmlformats.org/officeDocument/2006/relationships/image" Target="../media/image13.sv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s://byjus.com/chemistry/spectrophotometer-principl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7.pn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2.svg"/></Relationships>
</file>

<file path=ppt/slides/_rels/slide1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2.svg"/><Relationship Id="rId4" Type="http://schemas.openxmlformats.org/officeDocument/2006/relationships/image" Target="../media/image8.sv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14253EE-4FA2-4843-BE27-C7D5B08FFB81}"/>
              </a:ext>
            </a:extLst>
          </p:cNvPr>
          <p:cNvSpPr>
            <a:spLocks noGrp="1"/>
          </p:cNvSpPr>
          <p:nvPr>
            <p:ph type="subTitle" idx="1"/>
          </p:nvPr>
        </p:nvSpPr>
        <p:spPr>
          <a:xfrm>
            <a:off x="4318876" y="4292020"/>
            <a:ext cx="7364143" cy="1254294"/>
          </a:xfrm>
        </p:spPr>
        <p:txBody>
          <a:bodyPr anchor="b">
            <a:normAutofit/>
          </a:bodyPr>
          <a:lstStyle/>
          <a:p>
            <a:pPr algn="l"/>
            <a:r>
              <a:rPr lang="en-IN" sz="4400" b="1" u="sng" dirty="0">
                <a:solidFill>
                  <a:srgbClr val="FFC000"/>
                </a:solidFill>
                <a:latin typeface="Algerian" panose="04020705040A02060702" pitchFamily="82" charset="0"/>
              </a:rPr>
              <a:t>UV-VIS Spectroscopy</a:t>
            </a:r>
          </a:p>
          <a:p>
            <a:pPr algn="l"/>
            <a:endParaRPr lang="en-US" sz="2000" u="sng" dirty="0">
              <a:solidFill>
                <a:srgbClr val="FFC000"/>
              </a:solidFill>
              <a:latin typeface="Franklin Gothic Book" panose="020B0503020102020204" pitchFamily="34" charset="0"/>
            </a:endParaRPr>
          </a:p>
        </p:txBody>
      </p:sp>
      <p:sp>
        <p:nvSpPr>
          <p:cNvPr id="29" name="Freeform: Shape 28">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EBA87361-6D30-46E4-834B-719CF5905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2"/>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D89DB1C0-FEEC-4CB6-88B2-F9C5562E0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4"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Graphic 8" descr="Open Book">
            <a:extLst>
              <a:ext uri="{FF2B5EF4-FFF2-40B4-BE49-F238E27FC236}">
                <a16:creationId xmlns:a16="http://schemas.microsoft.com/office/drawing/2014/main" id="{93E427C7-0218-4592-82DA-2431E4BF87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85250" y="164573"/>
            <a:ext cx="1636279" cy="1636279"/>
          </a:xfrm>
          <a:prstGeom prst="rect">
            <a:avLst/>
          </a:prstGeom>
        </p:spPr>
      </p:pic>
      <p:sp>
        <p:nvSpPr>
          <p:cNvPr id="37" name="Oval 36">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117" y="615908"/>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08163D1C-ED91-4D5F-A33B-CF1256B2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709" y="780500"/>
            <a:ext cx="2852928" cy="2852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descr="Chat">
            <a:extLst>
              <a:ext uri="{FF2B5EF4-FFF2-40B4-BE49-F238E27FC236}">
                <a16:creationId xmlns:a16="http://schemas.microsoft.com/office/drawing/2014/main" id="{EB71843F-0A0B-4317-B205-4B0A0B97C0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0302" y="1293093"/>
            <a:ext cx="1827742" cy="1827742"/>
          </a:xfrm>
          <a:prstGeom prst="rect">
            <a:avLst/>
          </a:prstGeom>
        </p:spPr>
      </p:pic>
      <p:pic>
        <p:nvPicPr>
          <p:cNvPr id="7" name="Graphic 6" descr="Blackboard">
            <a:extLst>
              <a:ext uri="{FF2B5EF4-FFF2-40B4-BE49-F238E27FC236}">
                <a16:creationId xmlns:a16="http://schemas.microsoft.com/office/drawing/2014/main" id="{2696A1A4-8E43-47F6-A6DC-A9ADAB053D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0924" y="3621724"/>
            <a:ext cx="2594886" cy="2594886"/>
          </a:xfrm>
          <a:prstGeom prst="rect">
            <a:avLst/>
          </a:prstGeom>
        </p:spPr>
      </p:pic>
      <p:sp>
        <p:nvSpPr>
          <p:cNvPr id="41" name="Freeform: Shape 40">
            <a:extLst>
              <a:ext uri="{FF2B5EF4-FFF2-40B4-BE49-F238E27FC236}">
                <a16:creationId xmlns:a16="http://schemas.microsoft.com/office/drawing/2014/main" id="{31103AB2-C090-458F-B752-294F23AFA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1"/>
            <a:ext cx="3439432" cy="3785157"/>
          </a:xfrm>
          <a:custGeom>
            <a:avLst/>
            <a:gdLst>
              <a:gd name="connsiteX0" fmla="*/ 198262 w 3439432"/>
              <a:gd name="connsiteY0" fmla="*/ 0 h 3785157"/>
              <a:gd name="connsiteX1" fmla="*/ 3439432 w 3439432"/>
              <a:gd name="connsiteY1" fmla="*/ 0 h 3785157"/>
              <a:gd name="connsiteX2" fmla="*/ 3439432 w 3439432"/>
              <a:gd name="connsiteY2" fmla="*/ 3697836 h 3785157"/>
              <a:gd name="connsiteX3" fmla="*/ 3318024 w 3439432"/>
              <a:gd name="connsiteY3" fmla="*/ 3729054 h 3785157"/>
              <a:gd name="connsiteX4" fmla="*/ 2761488 w 3439432"/>
              <a:gd name="connsiteY4" fmla="*/ 3785157 h 3785157"/>
              <a:gd name="connsiteX5" fmla="*/ 0 w 3439432"/>
              <a:gd name="connsiteY5" fmla="*/ 1023669 h 3785157"/>
              <a:gd name="connsiteX6" fmla="*/ 124151 w 3439432"/>
              <a:gd name="connsiteY6" fmla="*/ 202487 h 378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785157">
                <a:moveTo>
                  <a:pt x="198262" y="0"/>
                </a:moveTo>
                <a:lnTo>
                  <a:pt x="3439432" y="0"/>
                </a:lnTo>
                <a:lnTo>
                  <a:pt x="3439432" y="3697836"/>
                </a:lnTo>
                <a:lnTo>
                  <a:pt x="3318024" y="3729054"/>
                </a:lnTo>
                <a:cubicBezTo>
                  <a:pt x="3138258" y="3765839"/>
                  <a:pt x="2952129" y="3785157"/>
                  <a:pt x="2761488" y="3785157"/>
                </a:cubicBezTo>
                <a:cubicBezTo>
                  <a:pt x="1236360" y="3785157"/>
                  <a:pt x="0" y="2548797"/>
                  <a:pt x="0" y="1023669"/>
                </a:cubicBezTo>
                <a:cubicBezTo>
                  <a:pt x="0" y="737708"/>
                  <a:pt x="43466" y="461898"/>
                  <a:pt x="124151" y="20248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3D471F3-782A-4BA1-9CAB-FF5CDF0A7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2"/>
            <a:ext cx="3273238" cy="3618965"/>
          </a:xfrm>
          <a:custGeom>
            <a:avLst/>
            <a:gdLst>
              <a:gd name="connsiteX0" fmla="*/ 210437 w 3273238"/>
              <a:gd name="connsiteY0" fmla="*/ 0 h 3618965"/>
              <a:gd name="connsiteX1" fmla="*/ 3273238 w 3273238"/>
              <a:gd name="connsiteY1" fmla="*/ 0 h 3618965"/>
              <a:gd name="connsiteX2" fmla="*/ 3273238 w 3273238"/>
              <a:gd name="connsiteY2" fmla="*/ 3526409 h 3618965"/>
              <a:gd name="connsiteX3" fmla="*/ 3118338 w 3273238"/>
              <a:gd name="connsiteY3" fmla="*/ 3566238 h 3618965"/>
              <a:gd name="connsiteX4" fmla="*/ 2595295 w 3273238"/>
              <a:gd name="connsiteY4" fmla="*/ 3618965 h 3618965"/>
              <a:gd name="connsiteX5" fmla="*/ 0 w 3273238"/>
              <a:gd name="connsiteY5" fmla="*/ 1023670 h 3618965"/>
              <a:gd name="connsiteX6" fmla="*/ 203951 w 3273238"/>
              <a:gd name="connsiteY6" fmla="*/ 13464 h 361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618965">
                <a:moveTo>
                  <a:pt x="210437" y="0"/>
                </a:moveTo>
                <a:lnTo>
                  <a:pt x="3273238" y="0"/>
                </a:lnTo>
                <a:lnTo>
                  <a:pt x="3273238" y="3526409"/>
                </a:lnTo>
                <a:lnTo>
                  <a:pt x="3118338" y="3566238"/>
                </a:lnTo>
                <a:cubicBezTo>
                  <a:pt x="2949390" y="3600810"/>
                  <a:pt x="2774463" y="3618965"/>
                  <a:pt x="2595295" y="3618965"/>
                </a:cubicBezTo>
                <a:cubicBezTo>
                  <a:pt x="1161953" y="3618965"/>
                  <a:pt x="0" y="2457012"/>
                  <a:pt x="0" y="1023670"/>
                </a:cubicBezTo>
                <a:cubicBezTo>
                  <a:pt x="0" y="665335"/>
                  <a:pt x="72622" y="323961"/>
                  <a:pt x="203951" y="134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Graphic 10" descr="Books on Shelf">
            <a:extLst>
              <a:ext uri="{FF2B5EF4-FFF2-40B4-BE49-F238E27FC236}">
                <a16:creationId xmlns:a16="http://schemas.microsoft.com/office/drawing/2014/main" id="{18A239E6-97C0-4A74-8E7A-C9FD39A8C92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25024" y="327889"/>
            <a:ext cx="2260711" cy="2260711"/>
          </a:xfrm>
          <a:prstGeom prst="rect">
            <a:avLst/>
          </a:prstGeom>
        </p:spPr>
      </p:pic>
    </p:spTree>
    <p:extLst>
      <p:ext uri="{BB962C8B-B14F-4D97-AF65-F5344CB8AC3E}">
        <p14:creationId xmlns:p14="http://schemas.microsoft.com/office/powerpoint/2010/main" val="3223989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C824B-4279-4D47-92DD-71F5353FAA23}"/>
              </a:ext>
            </a:extLst>
          </p:cNvPr>
          <p:cNvSpPr>
            <a:spLocks noGrp="1"/>
          </p:cNvSpPr>
          <p:nvPr>
            <p:ph type="title"/>
          </p:nvPr>
        </p:nvSpPr>
        <p:spPr>
          <a:xfrm>
            <a:off x="363331" y="284407"/>
            <a:ext cx="10515600" cy="1325563"/>
          </a:xfrm>
        </p:spPr>
        <p:txBody>
          <a:bodyPr>
            <a:normAutofit/>
          </a:bodyPr>
          <a:lstStyle/>
          <a:p>
            <a:r>
              <a:rPr lang="en-IN" sz="4000" b="1" i="1" u="sng" dirty="0">
                <a:latin typeface="Algerian" panose="04020705040A02060702" pitchFamily="82" charset="0"/>
              </a:rPr>
              <a:t>What is UV-VIS Spectroscopy?</a:t>
            </a:r>
          </a:p>
        </p:txBody>
      </p:sp>
      <p:sp>
        <p:nvSpPr>
          <p:cNvPr id="8" name="Oval 7">
            <a:extLst>
              <a:ext uri="{FF2B5EF4-FFF2-40B4-BE49-F238E27FC236}">
                <a16:creationId xmlns:a16="http://schemas.microsoft.com/office/drawing/2014/main" id="{E5585411-DE61-42EC-8DAB-BA853F129791}"/>
              </a:ext>
            </a:extLst>
          </p:cNvPr>
          <p:cNvSpPr/>
          <p:nvPr/>
        </p:nvSpPr>
        <p:spPr>
          <a:xfrm>
            <a:off x="363331" y="1495136"/>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Segoe UI" panose="020B0502040204020203" pitchFamily="34" charset="0"/>
                <a:cs typeface="Segoe UI" panose="020B0502040204020203" pitchFamily="34" charset="0"/>
              </a:rPr>
              <a:t>1</a:t>
            </a:r>
          </a:p>
        </p:txBody>
      </p:sp>
      <p:sp>
        <p:nvSpPr>
          <p:cNvPr id="5" name="TextBox 4">
            <a:extLst>
              <a:ext uri="{FF2B5EF4-FFF2-40B4-BE49-F238E27FC236}">
                <a16:creationId xmlns:a16="http://schemas.microsoft.com/office/drawing/2014/main" id="{25AD4F61-E023-4530-BF03-8BC2D825D0BF}"/>
              </a:ext>
            </a:extLst>
          </p:cNvPr>
          <p:cNvSpPr txBox="1"/>
          <p:nvPr/>
        </p:nvSpPr>
        <p:spPr>
          <a:xfrm>
            <a:off x="152401" y="4397884"/>
            <a:ext cx="4478866" cy="2031325"/>
          </a:xfrm>
          <a:prstGeom prst="rect">
            <a:avLst/>
          </a:prstGeom>
          <a:noFill/>
        </p:spPr>
        <p:txBody>
          <a:bodyPr wrap="square" rtlCol="0">
            <a:spAutoFit/>
          </a:bodyPr>
          <a:lstStyle/>
          <a:p>
            <a:pPr marL="285750" indent="-285750" algn="just">
              <a:buFont typeface="Arial" panose="020B0604020202020204" pitchFamily="34" charset="0"/>
              <a:buChar char="•"/>
            </a:pPr>
            <a:r>
              <a:rPr lang="en-IN" sz="1400" b="1" dirty="0"/>
              <a:t>UV-VIS Spectroscopy:</a:t>
            </a:r>
            <a:endParaRPr lang="en-IN" sz="1400" dirty="0">
              <a:latin typeface="Bell MT" panose="02020503060305020303" pitchFamily="18" charset="0"/>
            </a:endParaRPr>
          </a:p>
          <a:p>
            <a:pPr marL="285750" indent="-285750" algn="just">
              <a:buFont typeface="Wingdings" panose="05000000000000000000" pitchFamily="2" charset="2"/>
              <a:buChar char="Ø"/>
            </a:pPr>
            <a:r>
              <a:rPr lang="en-IN" sz="1400" dirty="0">
                <a:latin typeface="Bell MT" panose="02020503060305020303" pitchFamily="18" charset="0"/>
              </a:rPr>
              <a:t>Ultraviolet-visible spectroscopy or ultraviolet-visible spectrophotometry (UV-Vis or UV/Vis) refers to </a:t>
            </a:r>
            <a:r>
              <a:rPr lang="en-IN" sz="1400" b="1" dirty="0">
                <a:latin typeface="Bell MT" panose="02020503060305020303" pitchFamily="18" charset="0"/>
              </a:rPr>
              <a:t>absorption spectroscopy or reflectance spectroscopy </a:t>
            </a:r>
            <a:r>
              <a:rPr lang="en-IN" sz="1400" dirty="0">
                <a:latin typeface="Bell MT" panose="02020503060305020303" pitchFamily="18" charset="0"/>
              </a:rPr>
              <a:t>in the ultraviolet-visible spectral region.</a:t>
            </a:r>
          </a:p>
          <a:p>
            <a:pPr marL="285750" indent="-285750" algn="just">
              <a:buFont typeface="Wingdings" panose="05000000000000000000" pitchFamily="2" charset="2"/>
              <a:buChar char="Ø"/>
            </a:pPr>
            <a:r>
              <a:rPr lang="en-IN" sz="1400" dirty="0">
                <a:latin typeface="Bell MT" panose="02020503060305020303" pitchFamily="18" charset="0"/>
              </a:rPr>
              <a:t>Ultraviolet-visible (UV-VIS) spectroscopy is an analytical method that can </a:t>
            </a:r>
            <a:r>
              <a:rPr lang="en-IN" sz="1400" b="1" dirty="0">
                <a:latin typeface="Bell MT" panose="02020503060305020303" pitchFamily="18" charset="0"/>
              </a:rPr>
              <a:t>measure the analyte quantity </a:t>
            </a:r>
            <a:r>
              <a:rPr lang="en-IN" sz="1400" dirty="0">
                <a:latin typeface="Bell MT" panose="02020503060305020303" pitchFamily="18" charset="0"/>
              </a:rPr>
              <a:t>depending on the amount of light received by the analyte.</a:t>
            </a:r>
            <a:endParaRPr lang="en-US" sz="1400" dirty="0">
              <a:latin typeface="Bell MT" panose="02020503060305020303" pitchFamily="18" charset="0"/>
              <a:cs typeface="Segoe UI" panose="020B0502040204020203" pitchFamily="34" charset="0"/>
            </a:endParaRPr>
          </a:p>
        </p:txBody>
      </p:sp>
      <p:sp>
        <p:nvSpPr>
          <p:cNvPr id="9" name="Oval 8">
            <a:extLst>
              <a:ext uri="{FF2B5EF4-FFF2-40B4-BE49-F238E27FC236}">
                <a16:creationId xmlns:a16="http://schemas.microsoft.com/office/drawing/2014/main" id="{6D1E12A6-FA7A-477F-8C87-308C5B84B139}"/>
              </a:ext>
            </a:extLst>
          </p:cNvPr>
          <p:cNvSpPr/>
          <p:nvPr/>
        </p:nvSpPr>
        <p:spPr>
          <a:xfrm>
            <a:off x="4454685" y="1497701"/>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Segoe UI" panose="020B0502040204020203" pitchFamily="34" charset="0"/>
                <a:cs typeface="Segoe UI" panose="020B0502040204020203" pitchFamily="34" charset="0"/>
              </a:rPr>
              <a:t>2</a:t>
            </a:r>
          </a:p>
        </p:txBody>
      </p:sp>
      <p:sp>
        <p:nvSpPr>
          <p:cNvPr id="7" name="TextBox 6">
            <a:extLst>
              <a:ext uri="{FF2B5EF4-FFF2-40B4-BE49-F238E27FC236}">
                <a16:creationId xmlns:a16="http://schemas.microsoft.com/office/drawing/2014/main" id="{E5564556-59F0-4D0A-A6CD-ADF8F4D7428B}"/>
              </a:ext>
            </a:extLst>
          </p:cNvPr>
          <p:cNvSpPr txBox="1"/>
          <p:nvPr/>
        </p:nvSpPr>
        <p:spPr>
          <a:xfrm>
            <a:off x="5340065" y="4182439"/>
            <a:ext cx="6503499" cy="2462213"/>
          </a:xfrm>
          <a:prstGeom prst="rect">
            <a:avLst/>
          </a:prstGeom>
          <a:noFill/>
        </p:spPr>
        <p:txBody>
          <a:bodyPr wrap="square" rtlCol="0">
            <a:spAutoFit/>
          </a:bodyPr>
          <a:lstStyle/>
          <a:p>
            <a:pPr marL="285750" indent="-285750">
              <a:buFont typeface="Arial" panose="020B0604020202020204" pitchFamily="34" charset="0"/>
              <a:buChar char="•"/>
            </a:pPr>
            <a:r>
              <a:rPr lang="en-US" sz="1400" b="1" dirty="0"/>
              <a:t>How it Works:</a:t>
            </a:r>
          </a:p>
          <a:p>
            <a:pPr marL="285750" indent="-285750">
              <a:buFont typeface="Wingdings" panose="05000000000000000000" pitchFamily="2" charset="2"/>
              <a:buChar char="Ø"/>
            </a:pPr>
            <a:r>
              <a:rPr lang="en-US" sz="1400" dirty="0">
                <a:latin typeface="Bell MT" panose="02020503060305020303" pitchFamily="18" charset="0"/>
              </a:rPr>
              <a:t>Concentration measurement using a UV-Vis-NIR spectrophotometer is guided by the </a:t>
            </a:r>
            <a:r>
              <a:rPr lang="en-US" sz="1400" b="1" dirty="0">
                <a:latin typeface="Bell MT" panose="02020503060305020303" pitchFamily="18" charset="0"/>
              </a:rPr>
              <a:t>Lambert-Beer Law</a:t>
            </a:r>
            <a:r>
              <a:rPr lang="en-US" sz="1400" dirty="0">
                <a:latin typeface="Bell MT" panose="02020503060305020303" pitchFamily="18" charset="0"/>
              </a:rPr>
              <a:t>. Asserting that the amount of light absorbed is directly proportional to the concentration of solute in the solution and path length under analysis, the Lambert-Beer Law underpins the spectroscopy and has been indispensable in interpreting spectroscopic data.</a:t>
            </a:r>
          </a:p>
          <a:p>
            <a:pPr marL="285750" indent="-285750">
              <a:buFont typeface="Wingdings" panose="05000000000000000000" pitchFamily="2" charset="2"/>
              <a:buChar char="Ø"/>
            </a:pPr>
            <a:r>
              <a:rPr lang="en-US" sz="1400" dirty="0">
                <a:latin typeface="Bell MT" panose="02020503060305020303" pitchFamily="18" charset="0"/>
              </a:rPr>
              <a:t>Key components of UV-Vis-NIR spectrophotometers include the </a:t>
            </a:r>
            <a:r>
              <a:rPr lang="en-US" sz="1400" b="1" dirty="0">
                <a:latin typeface="Bell MT" panose="02020503060305020303" pitchFamily="18" charset="0"/>
              </a:rPr>
              <a:t>light source</a:t>
            </a:r>
            <a:r>
              <a:rPr lang="en-US" sz="1400" dirty="0">
                <a:latin typeface="Bell MT" panose="02020503060305020303" pitchFamily="18" charset="0"/>
              </a:rPr>
              <a:t>, such as </a:t>
            </a:r>
            <a:r>
              <a:rPr lang="en-US" sz="1400" b="1" dirty="0">
                <a:latin typeface="Bell MT" panose="02020503060305020303" pitchFamily="18" charset="0"/>
              </a:rPr>
              <a:t>deuterium lamps (UV) or tungsten-halogen lamps (Vis-NIR</a:t>
            </a:r>
            <a:r>
              <a:rPr lang="en-US" sz="1400" dirty="0">
                <a:latin typeface="Bell MT" panose="02020503060305020303" pitchFamily="18" charset="0"/>
              </a:rPr>
              <a:t>), the monochromator, which disperses light into its component wavelengths; and the detector, which converts transmitted or reflected light into measurable data. A wide variety of sample holders are available to measure a variety of samples.</a:t>
            </a:r>
          </a:p>
        </p:txBody>
      </p:sp>
      <p:pic>
        <p:nvPicPr>
          <p:cNvPr id="3" name="Picture 2">
            <a:extLst>
              <a:ext uri="{FF2B5EF4-FFF2-40B4-BE49-F238E27FC236}">
                <a16:creationId xmlns:a16="http://schemas.microsoft.com/office/drawing/2014/main" id="{003F681C-E18D-0629-99E4-EAE277DFE2EC}"/>
              </a:ext>
            </a:extLst>
          </p:cNvPr>
          <p:cNvPicPr>
            <a:picLocks noChangeAspect="1"/>
          </p:cNvPicPr>
          <p:nvPr/>
        </p:nvPicPr>
        <p:blipFill>
          <a:blip r:embed="rId3"/>
          <a:stretch>
            <a:fillRect/>
          </a:stretch>
        </p:blipFill>
        <p:spPr>
          <a:xfrm>
            <a:off x="968666" y="1455016"/>
            <a:ext cx="2787914" cy="2787914"/>
          </a:xfrm>
          <a:prstGeom prst="rect">
            <a:avLst/>
          </a:prstGeom>
        </p:spPr>
      </p:pic>
      <p:pic>
        <p:nvPicPr>
          <p:cNvPr id="1026" name="Picture 2" descr="Schematic diagram of UV-Visible Spectrophotometer | Download Scientific  Diagram">
            <a:extLst>
              <a:ext uri="{FF2B5EF4-FFF2-40B4-BE49-F238E27FC236}">
                <a16:creationId xmlns:a16="http://schemas.microsoft.com/office/drawing/2014/main" id="{C227C92F-8283-8D60-FF1B-DD91E86260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5837" y="1531524"/>
            <a:ext cx="4853802" cy="2763812"/>
          </a:xfrm>
          <a:prstGeom prst="rect">
            <a:avLst/>
          </a:prstGeom>
          <a:noFill/>
          <a:extLst>
            <a:ext uri="{909E8E84-426E-40DD-AFC4-6F175D3DCCD1}">
              <a14:hiddenFill xmlns:a14="http://schemas.microsoft.com/office/drawing/2010/main">
                <a:solidFill>
                  <a:srgbClr val="FFFFFF"/>
                </a:solidFill>
              </a14:hiddenFill>
            </a:ext>
          </a:extLst>
        </p:spPr>
      </p:pic>
      <p:pic>
        <p:nvPicPr>
          <p:cNvPr id="10" name="Graphic 9" descr="Chat">
            <a:extLst>
              <a:ext uri="{FF2B5EF4-FFF2-40B4-BE49-F238E27FC236}">
                <a16:creationId xmlns:a16="http://schemas.microsoft.com/office/drawing/2014/main" id="{80BD3C70-FF25-782C-C5AF-2132227E42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85817" y="284407"/>
            <a:ext cx="1827742" cy="1827742"/>
          </a:xfrm>
          <a:prstGeom prst="rect">
            <a:avLst/>
          </a:prstGeom>
        </p:spPr>
      </p:pic>
    </p:spTree>
    <p:extLst>
      <p:ext uri="{BB962C8B-B14F-4D97-AF65-F5344CB8AC3E}">
        <p14:creationId xmlns:p14="http://schemas.microsoft.com/office/powerpoint/2010/main" val="15349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26"/>
                                        </p:tgtEl>
                                        <p:attrNameLst>
                                          <p:attrName>style.visibility</p:attrName>
                                        </p:attrNameLst>
                                      </p:cBhvr>
                                      <p:to>
                                        <p:strVal val="visible"/>
                                      </p:to>
                                    </p:set>
                                    <p:animEffect transition="in" filter="fade">
                                      <p:cBhvr>
                                        <p:cTn id="49" dur="1000"/>
                                        <p:tgtEl>
                                          <p:spTgt spid="1026"/>
                                        </p:tgtEl>
                                      </p:cBhvr>
                                    </p:animEffect>
                                    <p:anim calcmode="lin" valueType="num">
                                      <p:cBhvr>
                                        <p:cTn id="50" dur="1000" fill="hold"/>
                                        <p:tgtEl>
                                          <p:spTgt spid="1026"/>
                                        </p:tgtEl>
                                        <p:attrNameLst>
                                          <p:attrName>ppt_x</p:attrName>
                                        </p:attrNameLst>
                                      </p:cBhvr>
                                      <p:tavLst>
                                        <p:tav tm="0">
                                          <p:val>
                                            <p:strVal val="#ppt_x"/>
                                          </p:val>
                                        </p:tav>
                                        <p:tav tm="100000">
                                          <p:val>
                                            <p:strVal val="#ppt_x"/>
                                          </p:val>
                                        </p:tav>
                                      </p:tavLst>
                                    </p:anim>
                                    <p:anim calcmode="lin" valueType="num">
                                      <p:cBhvr>
                                        <p:cTn id="5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1000"/>
                                        <p:tgtEl>
                                          <p:spTgt spid="7"/>
                                        </p:tgtEl>
                                      </p:cBhvr>
                                    </p:animEffect>
                                    <p:anim calcmode="lin" valueType="num">
                                      <p:cBhvr>
                                        <p:cTn id="57" dur="1000" fill="hold"/>
                                        <p:tgtEl>
                                          <p:spTgt spid="7"/>
                                        </p:tgtEl>
                                        <p:attrNameLst>
                                          <p:attrName>ppt_x</p:attrName>
                                        </p:attrNameLst>
                                      </p:cBhvr>
                                      <p:tavLst>
                                        <p:tav tm="0">
                                          <p:val>
                                            <p:strVal val="#ppt_x"/>
                                          </p:val>
                                        </p:tav>
                                        <p:tav tm="100000">
                                          <p:val>
                                            <p:strVal val="#ppt_x"/>
                                          </p:val>
                                        </p:tav>
                                      </p:tavLst>
                                    </p:anim>
                                    <p:anim calcmode="lin" valueType="num">
                                      <p:cBhvr>
                                        <p:cTn id="5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5" grpId="0"/>
      <p:bldP spid="9"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phic 4" descr="Open Book">
            <a:extLst>
              <a:ext uri="{FF2B5EF4-FFF2-40B4-BE49-F238E27FC236}">
                <a16:creationId xmlns:a16="http://schemas.microsoft.com/office/drawing/2014/main" id="{DEFE964D-9F1C-4F69-ADD3-0E1AB324E1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6658" y="476866"/>
            <a:ext cx="1097280" cy="1097280"/>
          </a:xfrm>
          <a:prstGeom prst="rect">
            <a:avLst/>
          </a:prstGeom>
        </p:spPr>
      </p:pic>
      <p:pic>
        <p:nvPicPr>
          <p:cNvPr id="9" name="Graphic 8">
            <a:extLst>
              <a:ext uri="{FF2B5EF4-FFF2-40B4-BE49-F238E27FC236}">
                <a16:creationId xmlns:a16="http://schemas.microsoft.com/office/drawing/2014/main" id="{35127EDA-5861-47AB-8729-620CFC7DAC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
        <p:nvSpPr>
          <p:cNvPr id="6" name="TextBox 5">
            <a:extLst>
              <a:ext uri="{FF2B5EF4-FFF2-40B4-BE49-F238E27FC236}">
                <a16:creationId xmlns:a16="http://schemas.microsoft.com/office/drawing/2014/main" id="{526413FF-97F4-F0C7-3DA5-35900526A4E5}"/>
              </a:ext>
            </a:extLst>
          </p:cNvPr>
          <p:cNvSpPr txBox="1"/>
          <p:nvPr/>
        </p:nvSpPr>
        <p:spPr>
          <a:xfrm>
            <a:off x="216657" y="1725740"/>
            <a:ext cx="6687995" cy="4505529"/>
          </a:xfrm>
          <a:prstGeom prst="rect">
            <a:avLst/>
          </a:prstGeom>
          <a:noFill/>
        </p:spPr>
        <p:txBody>
          <a:bodyPr wrap="square">
            <a:spAutoFit/>
          </a:bodyPr>
          <a:lstStyle/>
          <a:p>
            <a:pPr marL="285750" indent="-285750" algn="just">
              <a:lnSpc>
                <a:spcPts val="2400"/>
              </a:lnSpc>
              <a:spcBef>
                <a:spcPts val="1500"/>
              </a:spcBef>
              <a:spcAft>
                <a:spcPts val="750"/>
              </a:spcAft>
              <a:buFont typeface="Arial" panose="020B0604020202020204" pitchFamily="34" charset="0"/>
              <a:buChar char="•"/>
            </a:pPr>
            <a:r>
              <a:rPr lang="en-US" sz="1600" b="1" i="1" u="sng" dirty="0">
                <a:solidFill>
                  <a:srgbClr val="444444"/>
                </a:solidFill>
                <a:effectLst/>
                <a:latin typeface="Bell MT" panose="02020503060305020303" pitchFamily="18" charset="0"/>
              </a:rPr>
              <a:t>Ultraviolet-Visible Spectrophotometer</a:t>
            </a:r>
          </a:p>
          <a:p>
            <a:pPr marL="285750" indent="-285750" algn="just">
              <a:lnSpc>
                <a:spcPts val="1800"/>
              </a:lnSpc>
              <a:spcAft>
                <a:spcPts val="1200"/>
              </a:spcAft>
              <a:buFont typeface="Arial" panose="020B0604020202020204" pitchFamily="34" charset="0"/>
              <a:buChar char="•"/>
            </a:pPr>
            <a:r>
              <a:rPr lang="en-US" sz="1600" b="0" i="0" dirty="0">
                <a:solidFill>
                  <a:srgbClr val="444444"/>
                </a:solidFill>
                <a:effectLst/>
                <a:latin typeface="Bell MT" panose="02020503060305020303" pitchFamily="18" charset="0"/>
              </a:rPr>
              <a:t>Ultraviolet/Visible area (UV-Vis) measurements span wavelengths from around </a:t>
            </a:r>
            <a:r>
              <a:rPr lang="en-US" sz="1600" b="1" i="0" dirty="0">
                <a:solidFill>
                  <a:srgbClr val="444444"/>
                </a:solidFill>
                <a:effectLst/>
                <a:latin typeface="Bell MT" panose="02020503060305020303" pitchFamily="18" charset="0"/>
              </a:rPr>
              <a:t>200 nm to 800 nm.</a:t>
            </a:r>
            <a:r>
              <a:rPr lang="en-US" sz="1600" b="0" i="0" dirty="0">
                <a:solidFill>
                  <a:srgbClr val="444444"/>
                </a:solidFill>
                <a:effectLst/>
                <a:latin typeface="Bell MT" panose="02020503060305020303" pitchFamily="18" charset="0"/>
              </a:rPr>
              <a:t> The absorption by a molecule of ultraviolet or visible radiation results in transitions between the molecule’s electrical energy levels. The optical and electronic properties of different materials, such as films, powders, monolithic solids, and liquids, are suitable for characterization.</a:t>
            </a:r>
          </a:p>
          <a:p>
            <a:pPr marL="285750" indent="-285750" algn="just">
              <a:lnSpc>
                <a:spcPts val="1800"/>
              </a:lnSpc>
              <a:spcAft>
                <a:spcPts val="1200"/>
              </a:spcAft>
              <a:buFont typeface="Arial" panose="020B0604020202020204" pitchFamily="34" charset="0"/>
              <a:buChar char="•"/>
            </a:pPr>
            <a:r>
              <a:rPr lang="en-US" sz="1600" b="0" i="0" dirty="0">
                <a:solidFill>
                  <a:srgbClr val="444444"/>
                </a:solidFill>
                <a:effectLst/>
                <a:latin typeface="Bell MT" panose="02020503060305020303" pitchFamily="18" charset="0"/>
              </a:rPr>
              <a:t>UV-vis spectroscopy is a cost-effective, simple, versatile, non-destructive, analytical technique suitable for a large spectrum of organic compounds and some inorganic species. As a function of wavelength, </a:t>
            </a:r>
            <a:r>
              <a:rPr lang="en-US" sz="1600" b="1" i="0" dirty="0">
                <a:solidFill>
                  <a:srgbClr val="444444"/>
                </a:solidFill>
                <a:effectLst/>
                <a:latin typeface="Bell MT" panose="02020503060305020303" pitchFamily="18" charset="0"/>
              </a:rPr>
              <a:t>UV-vis spectrophotometers measure the absorption or transmission of light that passes through a medium.</a:t>
            </a:r>
          </a:p>
          <a:p>
            <a:pPr marL="285750" indent="-285750" algn="just">
              <a:lnSpc>
                <a:spcPts val="1800"/>
              </a:lnSpc>
              <a:spcAft>
                <a:spcPts val="1200"/>
              </a:spcAft>
              <a:buFont typeface="Arial" panose="020B0604020202020204" pitchFamily="34" charset="0"/>
              <a:buChar char="•"/>
            </a:pPr>
            <a:r>
              <a:rPr lang="en-US" sz="1600" b="0" i="0" dirty="0">
                <a:solidFill>
                  <a:srgbClr val="444444"/>
                </a:solidFill>
                <a:effectLst/>
                <a:latin typeface="Bell MT" panose="02020503060305020303" pitchFamily="18" charset="0"/>
              </a:rPr>
              <a:t>In order to classify and measure the concentration of substances in liquid streams, high performance liquid chromatography and ultra-high performance liquid </a:t>
            </a:r>
            <a:r>
              <a:rPr lang="en-US" sz="1600" b="0" i="0" u="none" strike="noStrike" dirty="0">
                <a:solidFill>
                  <a:srgbClr val="8C69FF"/>
                </a:solidFill>
                <a:effectLst/>
                <a:latin typeface="Bell MT" panose="02020503060305020303" pitchFamily="18" charset="0"/>
                <a:hlinkClick r:id="rId6"/>
              </a:rPr>
              <a:t>chromatography</a:t>
            </a:r>
            <a:r>
              <a:rPr lang="en-US" sz="1600" b="0" i="0" dirty="0">
                <a:solidFill>
                  <a:srgbClr val="444444"/>
                </a:solidFill>
                <a:effectLst/>
                <a:latin typeface="Bell MT" panose="02020503060305020303" pitchFamily="18" charset="0"/>
              </a:rPr>
              <a:t> incorporate UV-vis detectors. It allows the detection of all animals by integrating these techniques with mass spectrometry.</a:t>
            </a:r>
          </a:p>
        </p:txBody>
      </p:sp>
    </p:spTree>
    <p:extLst>
      <p:ext uri="{BB962C8B-B14F-4D97-AF65-F5344CB8AC3E}">
        <p14:creationId xmlns:p14="http://schemas.microsoft.com/office/powerpoint/2010/main" val="38165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4" descr="Scales of Justice">
            <a:extLst>
              <a:ext uri="{FF2B5EF4-FFF2-40B4-BE49-F238E27FC236}">
                <a16:creationId xmlns:a16="http://schemas.microsoft.com/office/drawing/2014/main" id="{53025FED-9BCD-4BE9-B74C-707E5FD740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000" y="585893"/>
            <a:ext cx="1097280" cy="1097280"/>
          </a:xfrm>
          <a:prstGeom prst="rect">
            <a:avLst/>
          </a:prstGeom>
        </p:spPr>
      </p:pic>
      <p:pic>
        <p:nvPicPr>
          <p:cNvPr id="8" name="Content Placeholder 4">
            <a:extLst>
              <a:ext uri="{FF2B5EF4-FFF2-40B4-BE49-F238E27FC236}">
                <a16:creationId xmlns:a16="http://schemas.microsoft.com/office/drawing/2014/main" id="{17062073-5027-4AA3-AB16-4D2C8C505A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
        <p:nvSpPr>
          <p:cNvPr id="9" name="Content Placeholder 8">
            <a:extLst>
              <a:ext uri="{FF2B5EF4-FFF2-40B4-BE49-F238E27FC236}">
                <a16:creationId xmlns:a16="http://schemas.microsoft.com/office/drawing/2014/main" id="{C2CB5BBA-3846-4B50-A234-17D47E81B1FF}"/>
              </a:ext>
            </a:extLst>
          </p:cNvPr>
          <p:cNvSpPr>
            <a:spLocks noGrp="1"/>
          </p:cNvSpPr>
          <p:nvPr>
            <p:ph idx="1"/>
          </p:nvPr>
        </p:nvSpPr>
        <p:spPr>
          <a:xfrm>
            <a:off x="203200" y="2054225"/>
            <a:ext cx="6883400" cy="4351338"/>
          </a:xfrm>
        </p:spPr>
        <p:txBody>
          <a:bodyPr>
            <a:normAutofit/>
          </a:bodyPr>
          <a:lstStyle/>
          <a:p>
            <a:pPr algn="just"/>
            <a:r>
              <a:rPr lang="en-US" sz="1600" b="1" i="1" u="sng" dirty="0">
                <a:latin typeface="Bell MT" panose="02020503060305020303" pitchFamily="18" charset="0"/>
              </a:rPr>
              <a:t>UV-VIS Spectroscopy Theory</a:t>
            </a:r>
          </a:p>
          <a:p>
            <a:pPr algn="just"/>
            <a:r>
              <a:rPr lang="en-US" sz="1600" dirty="0">
                <a:latin typeface="Bell MT" panose="02020503060305020303" pitchFamily="18" charset="0"/>
              </a:rPr>
              <a:t>When the interaction between incident radiation and the electron cloud in a chromophore results in an electronic transition involving the promotion of one or more of the outer shell or the bonding electrons from a ground state into a higher energy state, ultraviolet-visible (UV-Vis) spectra are derived.</a:t>
            </a:r>
          </a:p>
          <a:p>
            <a:pPr algn="just"/>
            <a:r>
              <a:rPr lang="en-US" sz="1600" dirty="0">
                <a:latin typeface="Bell MT" panose="02020503060305020303" pitchFamily="18" charset="0"/>
              </a:rPr>
              <a:t>Generally, the UV and visible spectral bands of substances are large. And may not exhibit a high degree of compound recognition accuracy. Nonetheless, they are sufficient for quantitative assays and are useful as an alternate means of detection for several substances. The radiation from typical hot solids consists of several wavelengths and depends primarily on the temperature of the solid and is predictable from the principle of chance, the energy released at each given wavelength.</a:t>
            </a:r>
          </a:p>
          <a:p>
            <a:pPr algn="just"/>
            <a:r>
              <a:rPr lang="en-US" sz="1600" dirty="0">
                <a:latin typeface="Bell MT" panose="02020503060305020303" pitchFamily="18" charset="0"/>
              </a:rPr>
              <a:t>More recently, using a version of this-the tungsten-halogen lamp-has become standard practice. Radiation is transmitted deep into the UV zone through the quartz envelope. The most popular source is the deuterium lamp for the UV region itself, and a UV-Visible spectrometer would normally have all types of lamps to fill the whole wavelength spectrum.</a:t>
            </a:r>
          </a:p>
          <a:p>
            <a:pPr algn="just"/>
            <a:endParaRPr lang="en-IN" sz="1600" dirty="0">
              <a:latin typeface="Bell MT" panose="02020503060305020303" pitchFamily="18" charset="0"/>
            </a:endParaRPr>
          </a:p>
        </p:txBody>
      </p:sp>
    </p:spTree>
    <p:extLst>
      <p:ext uri="{BB962C8B-B14F-4D97-AF65-F5344CB8AC3E}">
        <p14:creationId xmlns:p14="http://schemas.microsoft.com/office/powerpoint/2010/main" val="88263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1000"/>
                                        <p:tgtEl>
                                          <p:spTgt spid="9">
                                            <p:txEl>
                                              <p:pRg st="1" end="1"/>
                                            </p:txEl>
                                          </p:spTgt>
                                        </p:tgtEl>
                                      </p:cBhvr>
                                    </p:animEffect>
                                    <p:anim calcmode="lin" valueType="num">
                                      <p:cBhvr>
                                        <p:cTn id="2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Effect transition="in" filter="fade">
                                      <p:cBhvr>
                                        <p:cTn id="28" dur="1000"/>
                                        <p:tgtEl>
                                          <p:spTgt spid="9">
                                            <p:txEl>
                                              <p:pRg st="2" end="2"/>
                                            </p:txEl>
                                          </p:spTgt>
                                        </p:tgtEl>
                                      </p:cBhvr>
                                    </p:animEffect>
                                    <p:anim calcmode="lin" valueType="num">
                                      <p:cBhvr>
                                        <p:cTn id="29"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animEffect transition="in" filter="fade">
                                      <p:cBhvr>
                                        <p:cTn id="35" dur="1000"/>
                                        <p:tgtEl>
                                          <p:spTgt spid="9">
                                            <p:txEl>
                                              <p:pRg st="3" end="3"/>
                                            </p:txEl>
                                          </p:spTgt>
                                        </p:tgtEl>
                                      </p:cBhvr>
                                    </p:animEffect>
                                    <p:anim calcmode="lin" valueType="num">
                                      <p:cBhvr>
                                        <p:cTn id="3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phic 3" descr="Books on Shelf">
            <a:extLst>
              <a:ext uri="{FF2B5EF4-FFF2-40B4-BE49-F238E27FC236}">
                <a16:creationId xmlns:a16="http://schemas.microsoft.com/office/drawing/2014/main" id="{3DE94ADA-0031-43D4-A79A-B89B959930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5242" y="267697"/>
            <a:ext cx="1097280" cy="1097280"/>
          </a:xfrm>
          <a:prstGeom prst="rect">
            <a:avLst/>
          </a:prstGeom>
        </p:spPr>
      </p:pic>
      <p:pic>
        <p:nvPicPr>
          <p:cNvPr id="8" name="Graphic 7">
            <a:extLst>
              <a:ext uri="{FF2B5EF4-FFF2-40B4-BE49-F238E27FC236}">
                <a16:creationId xmlns:a16="http://schemas.microsoft.com/office/drawing/2014/main" id="{984A409A-26BF-476C-858A-CFA0EBFAB6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mt="15000"/>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41431" y="816337"/>
            <a:ext cx="5225327" cy="5225327"/>
          </a:xfrm>
          <a:prstGeom prst="rect">
            <a:avLst/>
          </a:prstGeom>
        </p:spPr>
      </p:pic>
      <p:sp>
        <p:nvSpPr>
          <p:cNvPr id="11" name="TextBox 10">
            <a:extLst>
              <a:ext uri="{FF2B5EF4-FFF2-40B4-BE49-F238E27FC236}">
                <a16:creationId xmlns:a16="http://schemas.microsoft.com/office/drawing/2014/main" id="{80D30095-770B-DEBA-B813-BE8C040DA761}"/>
              </a:ext>
            </a:extLst>
          </p:cNvPr>
          <p:cNvSpPr txBox="1"/>
          <p:nvPr/>
        </p:nvSpPr>
        <p:spPr>
          <a:xfrm>
            <a:off x="325242" y="1536134"/>
            <a:ext cx="7027280" cy="4274696"/>
          </a:xfrm>
          <a:prstGeom prst="rect">
            <a:avLst/>
          </a:prstGeom>
          <a:noFill/>
        </p:spPr>
        <p:txBody>
          <a:bodyPr wrap="square">
            <a:spAutoFit/>
          </a:bodyPr>
          <a:lstStyle/>
          <a:p>
            <a:pPr marL="285750" indent="-285750" algn="just">
              <a:lnSpc>
                <a:spcPts val="2400"/>
              </a:lnSpc>
              <a:spcBef>
                <a:spcPts val="1500"/>
              </a:spcBef>
              <a:spcAft>
                <a:spcPts val="750"/>
              </a:spcAft>
              <a:buFont typeface="Arial" panose="020B0604020202020204" pitchFamily="34" charset="0"/>
              <a:buChar char="•"/>
            </a:pPr>
            <a:r>
              <a:rPr lang="en-US" sz="1600" b="1" i="1" u="sng" dirty="0">
                <a:solidFill>
                  <a:srgbClr val="444444"/>
                </a:solidFill>
                <a:effectLst/>
                <a:latin typeface="Bell MT" panose="02020503060305020303" pitchFamily="18" charset="0"/>
              </a:rPr>
              <a:t>Applications of UV-VIS Spectroscopy</a:t>
            </a:r>
          </a:p>
          <a:p>
            <a:pPr marL="285750" indent="-285750" algn="just">
              <a:lnSpc>
                <a:spcPts val="1800"/>
              </a:lnSpc>
              <a:spcAft>
                <a:spcPts val="1200"/>
              </a:spcAft>
              <a:buFont typeface="Arial" panose="020B0604020202020204" pitchFamily="34" charset="0"/>
              <a:buChar char="•"/>
            </a:pPr>
            <a:r>
              <a:rPr lang="en-US" sz="1600" b="0" i="0" dirty="0">
                <a:solidFill>
                  <a:srgbClr val="444444"/>
                </a:solidFill>
                <a:effectLst/>
                <a:latin typeface="Bell MT" panose="02020503060305020303" pitchFamily="18" charset="0"/>
              </a:rPr>
              <a:t>In research, ultraviolet/visible spectroscopy is used more commonly than in detection. Through first reacting the sample to bring the metal into solution as an ion, the trace metal content of an alloy, such as manganese in steel, can be determined.</a:t>
            </a:r>
          </a:p>
          <a:p>
            <a:pPr marL="285750" indent="-285750" algn="just">
              <a:lnSpc>
                <a:spcPts val="1800"/>
              </a:lnSpc>
              <a:spcAft>
                <a:spcPts val="1200"/>
              </a:spcAft>
              <a:buFont typeface="Arial" panose="020B0604020202020204" pitchFamily="34" charset="0"/>
              <a:buChar char="•"/>
            </a:pPr>
            <a:r>
              <a:rPr lang="en-US" sz="1600" b="0" i="0" dirty="0">
                <a:solidFill>
                  <a:srgbClr val="444444"/>
                </a:solidFill>
                <a:effectLst/>
                <a:latin typeface="Bell MT" panose="02020503060305020303" pitchFamily="18" charset="0"/>
              </a:rPr>
              <a:t>A common technique for quantitative analysis of analytes in QA/QC, analytical research, and government regulatory laboratories is UV-Visible spectrophotometry. The fundamentals of the approach are learned in school, such as Beer’s Law. UV-Visible Mid-range to Upper-end </a:t>
            </a:r>
            <a:r>
              <a:rPr lang="en-US" sz="1600" b="0" i="0" u="none" strike="noStrike" dirty="0">
                <a:solidFill>
                  <a:srgbClr val="8C69FF"/>
                </a:solidFill>
                <a:effectLst/>
                <a:latin typeface="Bell MT" panose="02020503060305020303" pitchFamily="18" charset="0"/>
                <a:hlinkClick r:id="rId7"/>
              </a:rPr>
              <a:t>Spectrophotometers</a:t>
            </a:r>
            <a:r>
              <a:rPr lang="en-US" sz="1600" b="0" i="0" dirty="0">
                <a:solidFill>
                  <a:srgbClr val="444444"/>
                </a:solidFill>
                <a:effectLst/>
                <a:latin typeface="Bell MT" panose="02020503060305020303" pitchFamily="18" charset="0"/>
              </a:rPr>
              <a:t> are typically used in research laboratories, including university and industrial laboratories.</a:t>
            </a:r>
          </a:p>
          <a:p>
            <a:pPr marL="285750" indent="-285750" algn="just">
              <a:lnSpc>
                <a:spcPts val="1800"/>
              </a:lnSpc>
              <a:spcAft>
                <a:spcPts val="1200"/>
              </a:spcAft>
              <a:buFont typeface="Arial" panose="020B0604020202020204" pitchFamily="34" charset="0"/>
              <a:buChar char="•"/>
            </a:pPr>
            <a:r>
              <a:rPr lang="en-US" sz="1600" b="0" i="0" dirty="0">
                <a:solidFill>
                  <a:srgbClr val="444444"/>
                </a:solidFill>
                <a:effectLst/>
                <a:latin typeface="Bell MT" panose="02020503060305020303" pitchFamily="18" charset="0"/>
              </a:rPr>
              <a:t>The ion is then complexed or made to react so that it can be measured in a shape, such as manganese as the manganate(VII) ion. When the spectrum is registered, the absorbance is the most valuable bit of information since the concentration of the solution can be determined if the absorption coefficient of the chromophore is known and thus the mass of the metal in the sample.</a:t>
            </a:r>
          </a:p>
        </p:txBody>
      </p:sp>
    </p:spTree>
    <p:extLst>
      <p:ext uri="{BB962C8B-B14F-4D97-AF65-F5344CB8AC3E}">
        <p14:creationId xmlns:p14="http://schemas.microsoft.com/office/powerpoint/2010/main" val="39707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phic 3" descr="Blackboard">
            <a:extLst>
              <a:ext uri="{FF2B5EF4-FFF2-40B4-BE49-F238E27FC236}">
                <a16:creationId xmlns:a16="http://schemas.microsoft.com/office/drawing/2014/main" id="{A4298283-DDB8-4365-95A1-90935E16BE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449662"/>
            <a:ext cx="1097280" cy="1097280"/>
          </a:xfrm>
          <a:prstGeom prst="rect">
            <a:avLst/>
          </a:prstGeom>
        </p:spPr>
      </p:pic>
      <p:pic>
        <p:nvPicPr>
          <p:cNvPr id="8" name="Graphic 7">
            <a:extLst>
              <a:ext uri="{FF2B5EF4-FFF2-40B4-BE49-F238E27FC236}">
                <a16:creationId xmlns:a16="http://schemas.microsoft.com/office/drawing/2014/main" id="{B6C7BDF7-D7AC-4209-A6A9-11B953F882E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
        <p:nvSpPr>
          <p:cNvPr id="5" name="TextBox 4">
            <a:extLst>
              <a:ext uri="{FF2B5EF4-FFF2-40B4-BE49-F238E27FC236}">
                <a16:creationId xmlns:a16="http://schemas.microsoft.com/office/drawing/2014/main" id="{43B40700-EC3D-FA1B-216C-BEE1D882F484}"/>
              </a:ext>
            </a:extLst>
          </p:cNvPr>
          <p:cNvSpPr txBox="1"/>
          <p:nvPr/>
        </p:nvSpPr>
        <p:spPr>
          <a:xfrm>
            <a:off x="118533" y="1546942"/>
            <a:ext cx="6096000" cy="1846659"/>
          </a:xfrm>
          <a:prstGeom prst="rect">
            <a:avLst/>
          </a:prstGeom>
          <a:noFill/>
        </p:spPr>
        <p:txBody>
          <a:bodyPr wrap="square">
            <a:spAutoFit/>
          </a:bodyPr>
          <a:lstStyle/>
          <a:p>
            <a:pPr algn="just"/>
            <a:r>
              <a:rPr lang="en-US" sz="1600" b="1" i="1" u="sng" dirty="0">
                <a:latin typeface="Bell MT" panose="02020503060305020303" pitchFamily="18" charset="0"/>
              </a:rPr>
              <a:t>INSTRUMENTATION: </a:t>
            </a:r>
          </a:p>
          <a:p>
            <a:pPr algn="just"/>
            <a:r>
              <a:rPr lang="en-US" sz="1600" dirty="0">
                <a:latin typeface="Bell MT" panose="02020503060305020303" pitchFamily="18" charset="0"/>
              </a:rPr>
              <a:t>Instruments for measuring the absorption of U.V. or visible radiation are made up of the following components; </a:t>
            </a:r>
          </a:p>
          <a:p>
            <a:pPr marL="342900" indent="-342900" algn="just">
              <a:buAutoNum type="arabicPeriod"/>
            </a:pPr>
            <a:r>
              <a:rPr lang="en-US" sz="1600" dirty="0">
                <a:latin typeface="Bell MT" panose="02020503060305020303" pitchFamily="18" charset="0"/>
              </a:rPr>
              <a:t>Sources (UV and visible) </a:t>
            </a:r>
          </a:p>
          <a:p>
            <a:pPr marL="342900" indent="-342900" algn="just">
              <a:buAutoNum type="arabicPeriod"/>
            </a:pPr>
            <a:r>
              <a:rPr lang="en-US" sz="1600" dirty="0">
                <a:latin typeface="Bell MT" panose="02020503060305020303" pitchFamily="18" charset="0"/>
              </a:rPr>
              <a:t>filter or monochromator </a:t>
            </a:r>
          </a:p>
          <a:p>
            <a:pPr marL="342900" indent="-342900" algn="just">
              <a:buAutoNum type="arabicPeriod" startAt="3"/>
            </a:pPr>
            <a:r>
              <a:rPr lang="en-US" sz="1600" dirty="0">
                <a:latin typeface="Bell MT" panose="02020503060305020303" pitchFamily="18" charset="0"/>
              </a:rPr>
              <a:t>Sample containers or sample cells </a:t>
            </a:r>
          </a:p>
          <a:p>
            <a:pPr marL="342900" indent="-342900" algn="just">
              <a:buAutoNum type="arabicPeriod" startAt="3"/>
            </a:pPr>
            <a:r>
              <a:rPr lang="en-US" sz="1600" dirty="0">
                <a:latin typeface="Bell MT" panose="02020503060305020303" pitchFamily="18" charset="0"/>
              </a:rPr>
              <a:t>Detector</a:t>
            </a:r>
            <a:endParaRPr lang="en-IN" sz="1600" dirty="0">
              <a:latin typeface="Bell MT" panose="02020503060305020303" pitchFamily="18" charset="0"/>
            </a:endParaRPr>
          </a:p>
        </p:txBody>
      </p:sp>
      <p:pic>
        <p:nvPicPr>
          <p:cNvPr id="2050" name="Picture 2" descr="UV-Vis Spectroscopy - Principle, Instrumentation, Applications, Advantages,  and Limitation - Biology Notes Online">
            <a:extLst>
              <a:ext uri="{FF2B5EF4-FFF2-40B4-BE49-F238E27FC236}">
                <a16:creationId xmlns:a16="http://schemas.microsoft.com/office/drawing/2014/main" id="{43CE2971-23F2-5ABC-4F04-4FC94DCC6C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533" y="3536021"/>
            <a:ext cx="11079358" cy="276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89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checkerboard(across)">
                                      <p:cBhvr>
                                        <p:cTn id="2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phic 3" descr="Chat">
            <a:extLst>
              <a:ext uri="{FF2B5EF4-FFF2-40B4-BE49-F238E27FC236}">
                <a16:creationId xmlns:a16="http://schemas.microsoft.com/office/drawing/2014/main" id="{AEE98CC8-0F49-4433-9FD0-35E20C04B5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053" y="31602"/>
            <a:ext cx="1097280" cy="1097280"/>
          </a:xfrm>
          <a:prstGeom prst="rect">
            <a:avLst/>
          </a:prstGeom>
        </p:spPr>
      </p:pic>
      <p:pic>
        <p:nvPicPr>
          <p:cNvPr id="8" name="Graphic 7">
            <a:extLst>
              <a:ext uri="{FF2B5EF4-FFF2-40B4-BE49-F238E27FC236}">
                <a16:creationId xmlns:a16="http://schemas.microsoft.com/office/drawing/2014/main" id="{590430A8-7125-464C-98BA-3409573DB5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
        <p:nvSpPr>
          <p:cNvPr id="6" name="TextBox 5">
            <a:extLst>
              <a:ext uri="{FF2B5EF4-FFF2-40B4-BE49-F238E27FC236}">
                <a16:creationId xmlns:a16="http://schemas.microsoft.com/office/drawing/2014/main" id="{A6398B67-1C71-794A-245A-2264410DB1D8}"/>
              </a:ext>
            </a:extLst>
          </p:cNvPr>
          <p:cNvSpPr txBox="1"/>
          <p:nvPr/>
        </p:nvSpPr>
        <p:spPr>
          <a:xfrm>
            <a:off x="198241" y="816337"/>
            <a:ext cx="6799717" cy="5509200"/>
          </a:xfrm>
          <a:prstGeom prst="rect">
            <a:avLst/>
          </a:prstGeom>
          <a:noFill/>
        </p:spPr>
        <p:txBody>
          <a:bodyPr wrap="square">
            <a:spAutoFit/>
          </a:bodyPr>
          <a:lstStyle/>
          <a:p>
            <a:pPr marL="342900" indent="-342900" algn="just">
              <a:buAutoNum type="arabicPeriod"/>
            </a:pPr>
            <a:r>
              <a:rPr lang="en-US" sz="1600" b="1" i="1" u="sng" dirty="0">
                <a:latin typeface="Bell MT" panose="02020503060305020303" pitchFamily="18" charset="0"/>
              </a:rPr>
              <a:t>Radiation source: </a:t>
            </a:r>
          </a:p>
          <a:p>
            <a:pPr marL="285750" indent="-285750" algn="just">
              <a:buFont typeface="Arial" panose="020B0604020202020204" pitchFamily="34" charset="0"/>
              <a:buChar char="•"/>
            </a:pPr>
            <a:r>
              <a:rPr lang="en-US" sz="1600" dirty="0">
                <a:latin typeface="Bell MT" panose="02020503060305020303" pitchFamily="18" charset="0"/>
              </a:rPr>
              <a:t>It is important that the power of the radiation source does not change abruptly over its wavelength range. </a:t>
            </a:r>
          </a:p>
          <a:p>
            <a:pPr marL="285750" indent="-285750" algn="just">
              <a:buFont typeface="Arial" panose="020B0604020202020204" pitchFamily="34" charset="0"/>
              <a:buChar char="•"/>
            </a:pPr>
            <a:r>
              <a:rPr lang="en-US" sz="1600" dirty="0">
                <a:latin typeface="Bell MT" panose="02020503060305020303" pitchFamily="18" charset="0"/>
              </a:rPr>
              <a:t>The electrical excitation of deuterium or hydrogen at low pressure produces a continuous UV spectrum. </a:t>
            </a:r>
          </a:p>
          <a:p>
            <a:pPr marL="285750" indent="-285750" algn="just">
              <a:buFont typeface="Arial" panose="020B0604020202020204" pitchFamily="34" charset="0"/>
              <a:buChar char="•"/>
            </a:pPr>
            <a:r>
              <a:rPr lang="en-US" sz="1600" dirty="0">
                <a:latin typeface="Bell MT" panose="02020503060305020303" pitchFamily="18" charset="0"/>
              </a:rPr>
              <a:t>The mechanism for this involves formation of an excited molecular species, which breaks up to give two atomic species and an ultraviolet photon Both Deuterium and Hydrogen lamps emit radiation in the range 160 - 375 nm. </a:t>
            </a:r>
          </a:p>
          <a:p>
            <a:pPr marL="285750" indent="-285750" algn="just">
              <a:buFont typeface="Arial" panose="020B0604020202020204" pitchFamily="34" charset="0"/>
              <a:buChar char="•"/>
            </a:pPr>
            <a:r>
              <a:rPr lang="en-US" sz="1600" dirty="0">
                <a:latin typeface="Bell MT" panose="02020503060305020303" pitchFamily="18" charset="0"/>
              </a:rPr>
              <a:t>Quartz windows must be used in these lamps, and quartz cuvettes must be used, because glass absorbs radiation of wavelengths less than 350 nm. </a:t>
            </a:r>
          </a:p>
          <a:p>
            <a:pPr marL="285750" indent="-285750" algn="just">
              <a:buFont typeface="Arial" panose="020B0604020202020204" pitchFamily="34" charset="0"/>
              <a:buChar char="•"/>
            </a:pPr>
            <a:r>
              <a:rPr lang="en-US" sz="1600" dirty="0">
                <a:latin typeface="Bell MT" panose="02020503060305020303" pitchFamily="18" charset="0"/>
              </a:rPr>
              <a:t>Various UV radiation sources are as follows </a:t>
            </a:r>
          </a:p>
          <a:p>
            <a:pPr algn="just"/>
            <a:endParaRPr lang="en-US" sz="1600" dirty="0">
              <a:latin typeface="Bell MT" panose="02020503060305020303" pitchFamily="18" charset="0"/>
            </a:endParaRPr>
          </a:p>
          <a:p>
            <a:pPr algn="just"/>
            <a:r>
              <a:rPr lang="en-US" sz="1600" i="1" dirty="0">
                <a:latin typeface="Bell MT" panose="02020503060305020303" pitchFamily="18" charset="0"/>
              </a:rPr>
              <a:t>a. Deuterium lamp </a:t>
            </a:r>
          </a:p>
          <a:p>
            <a:pPr algn="just"/>
            <a:r>
              <a:rPr lang="en-US" sz="1600" i="1" dirty="0">
                <a:latin typeface="Bell MT" panose="02020503060305020303" pitchFamily="18" charset="0"/>
              </a:rPr>
              <a:t>b. Hydrogen lamp </a:t>
            </a:r>
          </a:p>
          <a:p>
            <a:pPr algn="just"/>
            <a:r>
              <a:rPr lang="en-US" sz="1600" i="1" dirty="0">
                <a:latin typeface="Bell MT" panose="02020503060305020303" pitchFamily="18" charset="0"/>
              </a:rPr>
              <a:t>c. Tungsten lamp </a:t>
            </a:r>
          </a:p>
          <a:p>
            <a:pPr algn="just"/>
            <a:r>
              <a:rPr lang="en-US" sz="1600" i="1" dirty="0">
                <a:latin typeface="Bell MT" panose="02020503060305020303" pitchFamily="18" charset="0"/>
              </a:rPr>
              <a:t>d. Xenon discharge lamp </a:t>
            </a:r>
          </a:p>
          <a:p>
            <a:pPr algn="just"/>
            <a:r>
              <a:rPr lang="en-US" sz="1600" i="1" dirty="0">
                <a:latin typeface="Bell MT" panose="02020503060305020303" pitchFamily="18" charset="0"/>
              </a:rPr>
              <a:t>e. Mercury arc lamp </a:t>
            </a:r>
          </a:p>
          <a:p>
            <a:pPr algn="just"/>
            <a:endParaRPr lang="en-US" sz="1600" dirty="0">
              <a:latin typeface="Bell MT" panose="02020503060305020303" pitchFamily="18" charset="0"/>
            </a:endParaRPr>
          </a:p>
          <a:p>
            <a:pPr algn="just"/>
            <a:r>
              <a:rPr lang="en-US" sz="1600" dirty="0">
                <a:latin typeface="Bell MT" panose="02020503060305020303" pitchFamily="18" charset="0"/>
              </a:rPr>
              <a:t>Various Visible radiation sources are as follows </a:t>
            </a:r>
          </a:p>
          <a:p>
            <a:pPr algn="just"/>
            <a:r>
              <a:rPr lang="en-US" sz="1600" i="1" dirty="0">
                <a:latin typeface="Bell MT" panose="02020503060305020303" pitchFamily="18" charset="0"/>
              </a:rPr>
              <a:t>a.  Tungsten lamp </a:t>
            </a:r>
          </a:p>
          <a:p>
            <a:pPr algn="just"/>
            <a:r>
              <a:rPr lang="en-US" sz="1600" i="1" dirty="0">
                <a:latin typeface="Bell MT" panose="02020503060305020303" pitchFamily="18" charset="0"/>
              </a:rPr>
              <a:t>b.  Mercury </a:t>
            </a:r>
            <a:r>
              <a:rPr lang="en-US" sz="1600" i="1" dirty="0" err="1">
                <a:latin typeface="Bell MT" panose="02020503060305020303" pitchFamily="18" charset="0"/>
              </a:rPr>
              <a:t>vapour</a:t>
            </a:r>
            <a:r>
              <a:rPr lang="en-US" sz="1600" i="1" dirty="0">
                <a:latin typeface="Bell MT" panose="02020503060305020303" pitchFamily="18" charset="0"/>
              </a:rPr>
              <a:t> lamp </a:t>
            </a:r>
          </a:p>
          <a:p>
            <a:pPr algn="just"/>
            <a:r>
              <a:rPr lang="en-US" sz="1600" i="1" dirty="0">
                <a:latin typeface="Bell MT" panose="02020503060305020303" pitchFamily="18" charset="0"/>
              </a:rPr>
              <a:t>c.  </a:t>
            </a:r>
            <a:r>
              <a:rPr lang="en-US" sz="1600" i="1" dirty="0" err="1">
                <a:latin typeface="Bell MT" panose="02020503060305020303" pitchFamily="18" charset="0"/>
              </a:rPr>
              <a:t>Carbonone</a:t>
            </a:r>
            <a:r>
              <a:rPr lang="en-US" sz="1600" i="1" dirty="0">
                <a:latin typeface="Bell MT" panose="02020503060305020303" pitchFamily="18" charset="0"/>
              </a:rPr>
              <a:t> lamp </a:t>
            </a:r>
            <a:endParaRPr lang="en-IN" sz="1600" i="1" dirty="0">
              <a:latin typeface="Bell MT" panose="02020503060305020303" pitchFamily="18" charset="0"/>
            </a:endParaRPr>
          </a:p>
        </p:txBody>
      </p:sp>
    </p:spTree>
    <p:extLst>
      <p:ext uri="{BB962C8B-B14F-4D97-AF65-F5344CB8AC3E}">
        <p14:creationId xmlns:p14="http://schemas.microsoft.com/office/powerpoint/2010/main" val="288090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A7CB1-6281-6C93-DC85-2606DCEE5782}"/>
            </a:ext>
          </a:extLst>
        </p:cNvPr>
        <p:cNvGrpSpPr/>
        <p:nvPr/>
      </p:nvGrpSpPr>
      <p:grpSpPr>
        <a:xfrm>
          <a:off x="0" y="0"/>
          <a:ext cx="0" cy="0"/>
          <a:chOff x="0" y="0"/>
          <a:chExt cx="0" cy="0"/>
        </a:xfrm>
      </p:grpSpPr>
      <p:pic>
        <p:nvPicPr>
          <p:cNvPr id="2" name="Graphic 1" descr="Chat">
            <a:extLst>
              <a:ext uri="{FF2B5EF4-FFF2-40B4-BE49-F238E27FC236}">
                <a16:creationId xmlns:a16="http://schemas.microsoft.com/office/drawing/2014/main" id="{7644D8C2-492B-C657-B4D2-73C8AD365F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86936" y="360606"/>
            <a:ext cx="4208730" cy="4448461"/>
          </a:xfrm>
          <a:prstGeom prst="rect">
            <a:avLst/>
          </a:prstGeom>
        </p:spPr>
      </p:pic>
      <p:sp>
        <p:nvSpPr>
          <p:cNvPr id="5" name="TextBox 4">
            <a:extLst>
              <a:ext uri="{FF2B5EF4-FFF2-40B4-BE49-F238E27FC236}">
                <a16:creationId xmlns:a16="http://schemas.microsoft.com/office/drawing/2014/main" id="{5A7D1FEC-848F-734A-AF89-AB3DCA3B4D31}"/>
              </a:ext>
            </a:extLst>
          </p:cNvPr>
          <p:cNvSpPr txBox="1"/>
          <p:nvPr/>
        </p:nvSpPr>
        <p:spPr>
          <a:xfrm>
            <a:off x="296334" y="1625601"/>
            <a:ext cx="9118600" cy="3785652"/>
          </a:xfrm>
          <a:prstGeom prst="rect">
            <a:avLst/>
          </a:prstGeom>
          <a:noFill/>
        </p:spPr>
        <p:txBody>
          <a:bodyPr wrap="square">
            <a:spAutoFit/>
          </a:bodyPr>
          <a:lstStyle/>
          <a:p>
            <a:r>
              <a:rPr lang="en-US" sz="1600" dirty="0">
                <a:latin typeface="Bell MT" panose="02020503060305020303" pitchFamily="18" charset="0"/>
              </a:rPr>
              <a:t>2. </a:t>
            </a:r>
            <a:r>
              <a:rPr lang="en-US" sz="1600" b="1" i="1" u="sng" dirty="0">
                <a:latin typeface="Bell MT" panose="02020503060305020303" pitchFamily="18" charset="0"/>
              </a:rPr>
              <a:t>filters or monochromators: </a:t>
            </a:r>
          </a:p>
          <a:p>
            <a:endParaRPr lang="en-US" sz="1600" b="1" i="1" u="sng" dirty="0">
              <a:latin typeface="Bell MT" panose="02020503060305020303" pitchFamily="18" charset="0"/>
            </a:endParaRPr>
          </a:p>
          <a:p>
            <a:r>
              <a:rPr lang="en-US" sz="1600" dirty="0">
                <a:latin typeface="Bell MT" panose="02020503060305020303" pitchFamily="18" charset="0"/>
              </a:rPr>
              <a:t>All monochromators contain the following component parts; </a:t>
            </a:r>
          </a:p>
          <a:p>
            <a:endParaRPr lang="en-US" sz="1600" dirty="0">
              <a:latin typeface="Bell MT" panose="02020503060305020303" pitchFamily="18" charset="0"/>
            </a:endParaRPr>
          </a:p>
          <a:p>
            <a:r>
              <a:rPr lang="en-US" sz="1600" dirty="0">
                <a:latin typeface="Bell MT" panose="02020503060305020303" pitchFamily="18" charset="0"/>
              </a:rPr>
              <a:t>•  An entrance slit </a:t>
            </a:r>
          </a:p>
          <a:p>
            <a:r>
              <a:rPr lang="en-US" sz="1600" dirty="0">
                <a:latin typeface="Bell MT" panose="02020503060305020303" pitchFamily="18" charset="0"/>
              </a:rPr>
              <a:t>•  A collimating lens </a:t>
            </a:r>
          </a:p>
          <a:p>
            <a:r>
              <a:rPr lang="en-US" sz="1600" dirty="0">
                <a:latin typeface="Bell MT" panose="02020503060305020303" pitchFamily="18" charset="0"/>
              </a:rPr>
              <a:t>•  A dispersing device (a prism or a grating) 8 </a:t>
            </a:r>
          </a:p>
          <a:p>
            <a:r>
              <a:rPr lang="en-US" sz="1600" dirty="0">
                <a:latin typeface="Bell MT" panose="02020503060305020303" pitchFamily="18" charset="0"/>
              </a:rPr>
              <a:t>•  A focusing lens</a:t>
            </a:r>
          </a:p>
          <a:p>
            <a:r>
              <a:rPr lang="en-US" sz="1600" dirty="0">
                <a:latin typeface="Bell MT" panose="02020503060305020303" pitchFamily="18" charset="0"/>
              </a:rPr>
              <a:t>•  An exit slit </a:t>
            </a:r>
          </a:p>
          <a:p>
            <a:endParaRPr lang="en-US" sz="1600" dirty="0">
              <a:latin typeface="Bell MT" panose="02020503060305020303" pitchFamily="18" charset="0"/>
            </a:endParaRPr>
          </a:p>
          <a:p>
            <a:pPr marL="285750" indent="-285750">
              <a:buFont typeface="Wingdings" panose="05000000000000000000" pitchFamily="2" charset="2"/>
              <a:buChar char="q"/>
            </a:pPr>
            <a:r>
              <a:rPr lang="en-US" sz="1600" dirty="0">
                <a:latin typeface="Bell MT" panose="02020503060305020303" pitchFamily="18" charset="0"/>
              </a:rPr>
              <a:t>Polychromatic radiation (radiation of more than one wavelength) enters the monochromator through the entrance slit. The beam is collimated, and then strikes the dispersing element at an angle. </a:t>
            </a:r>
          </a:p>
          <a:p>
            <a:pPr marL="285750" indent="-285750">
              <a:buFont typeface="Wingdings" panose="05000000000000000000" pitchFamily="2" charset="2"/>
              <a:buChar char="q"/>
            </a:pPr>
            <a:r>
              <a:rPr lang="en-US" sz="1600" dirty="0">
                <a:latin typeface="Bell MT" panose="02020503060305020303" pitchFamily="18" charset="0"/>
              </a:rPr>
              <a:t>The beam is split into its component wavelengths by the grating or prism. By moving the dispersing element or the exit slit, radiation of only a particular wavelength leaves the monochromator through the exit slit.</a:t>
            </a:r>
            <a:endParaRPr lang="en-IN" sz="1600" dirty="0">
              <a:latin typeface="Bell MT" panose="02020503060305020303" pitchFamily="18" charset="0"/>
            </a:endParaRPr>
          </a:p>
        </p:txBody>
      </p:sp>
      <p:sp>
        <p:nvSpPr>
          <p:cNvPr id="7" name="Arrow: Right 6">
            <a:extLst>
              <a:ext uri="{FF2B5EF4-FFF2-40B4-BE49-F238E27FC236}">
                <a16:creationId xmlns:a16="http://schemas.microsoft.com/office/drawing/2014/main" id="{E8E09543-656C-F9EF-4BEF-2EC3CEBA4AE9}"/>
              </a:ext>
            </a:extLst>
          </p:cNvPr>
          <p:cNvSpPr/>
          <p:nvPr/>
        </p:nvSpPr>
        <p:spPr>
          <a:xfrm>
            <a:off x="1566333" y="474134"/>
            <a:ext cx="1659467" cy="668866"/>
          </a:xfrm>
          <a:prstGeom prst="rightArrow">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9" name="Arrow: Left 8">
            <a:extLst>
              <a:ext uri="{FF2B5EF4-FFF2-40B4-BE49-F238E27FC236}">
                <a16:creationId xmlns:a16="http://schemas.microsoft.com/office/drawing/2014/main" id="{5A8D754D-C2C0-6D1D-0631-F6D7438D68D4}"/>
              </a:ext>
            </a:extLst>
          </p:cNvPr>
          <p:cNvSpPr/>
          <p:nvPr/>
        </p:nvSpPr>
        <p:spPr>
          <a:xfrm>
            <a:off x="372533" y="245533"/>
            <a:ext cx="1718734" cy="668867"/>
          </a:xfrm>
          <a:prstGeom prst="leftArrow">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329028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CAB56-20F3-1F15-D545-B7CB23F6E87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F14A53C-4D94-BA0E-2B90-3CD26F2822EA}"/>
              </a:ext>
            </a:extLst>
          </p:cNvPr>
          <p:cNvSpPr txBox="1"/>
          <p:nvPr/>
        </p:nvSpPr>
        <p:spPr>
          <a:xfrm>
            <a:off x="338665" y="1853905"/>
            <a:ext cx="6780592" cy="4173671"/>
          </a:xfrm>
          <a:prstGeom prst="rect">
            <a:avLst/>
          </a:prstGeom>
          <a:noFill/>
        </p:spPr>
        <p:txBody>
          <a:bodyPr wrap="square">
            <a:spAutoFit/>
          </a:bodyPr>
          <a:lstStyle/>
          <a:p>
            <a:pPr algn="just"/>
            <a:r>
              <a:rPr lang="en-US" sz="1600" b="1" i="1" u="sng" dirty="0">
                <a:latin typeface="Bell MT" panose="02020503060305020303" pitchFamily="18" charset="0"/>
              </a:rPr>
              <a:t>3. sample containers or sample cells:</a:t>
            </a:r>
          </a:p>
          <a:p>
            <a:pPr algn="just"/>
            <a:endParaRPr lang="en-US" sz="1600" dirty="0">
              <a:latin typeface="Bell MT" panose="02020503060305020303" pitchFamily="18" charset="0"/>
            </a:endParaRPr>
          </a:p>
          <a:p>
            <a:pPr algn="just"/>
            <a:r>
              <a:rPr lang="en-US" sz="1600" dirty="0">
                <a:latin typeface="Bell MT" panose="02020503060305020303" pitchFamily="18" charset="0"/>
              </a:rPr>
              <a:t>A variety of sample cells available for UV region. The choice of sample cell    is based on</a:t>
            </a:r>
          </a:p>
          <a:p>
            <a:pPr algn="just"/>
            <a:r>
              <a:rPr lang="en-US" sz="1600" dirty="0">
                <a:latin typeface="Bell MT" panose="02020503060305020303" pitchFamily="18" charset="0"/>
              </a:rPr>
              <a:t> </a:t>
            </a:r>
          </a:p>
          <a:p>
            <a:pPr algn="just"/>
            <a:r>
              <a:rPr lang="en-US" sz="1600" dirty="0">
                <a:latin typeface="Bell MT" panose="02020503060305020303" pitchFamily="18" charset="0"/>
              </a:rPr>
              <a:t>a) the path length, shape, size </a:t>
            </a:r>
          </a:p>
          <a:p>
            <a:pPr algn="just"/>
            <a:r>
              <a:rPr lang="en-US" sz="1600" dirty="0">
                <a:latin typeface="Bell MT" panose="02020503060305020303" pitchFamily="18" charset="0"/>
              </a:rPr>
              <a:t>b) the transmission characteristics at the desired wavelength </a:t>
            </a:r>
          </a:p>
          <a:p>
            <a:pPr algn="just"/>
            <a:r>
              <a:rPr lang="en-US" sz="1600" dirty="0">
                <a:latin typeface="Bell MT" panose="02020503060305020303" pitchFamily="18" charset="0"/>
              </a:rPr>
              <a:t>c) the relative expense </a:t>
            </a:r>
          </a:p>
          <a:p>
            <a:pPr algn="just"/>
            <a:endParaRPr lang="en-US" sz="1600" dirty="0">
              <a:latin typeface="Bell MT" panose="02020503060305020303" pitchFamily="18" charset="0"/>
            </a:endParaRPr>
          </a:p>
          <a:p>
            <a:pPr marL="285750" indent="-285750" algn="just">
              <a:buFont typeface="Wingdings" panose="05000000000000000000" pitchFamily="2" charset="2"/>
              <a:buChar char="v"/>
            </a:pPr>
            <a:r>
              <a:rPr lang="en-US" sz="1600" dirty="0">
                <a:latin typeface="Bell MT" panose="02020503060305020303" pitchFamily="18" charset="0"/>
              </a:rPr>
              <a:t>The cell holding the sample should be transparent to the wavelength region to be recorded. </a:t>
            </a:r>
          </a:p>
          <a:p>
            <a:pPr marL="285750" indent="-285750" algn="just">
              <a:buFont typeface="Wingdings" panose="05000000000000000000" pitchFamily="2" charset="2"/>
              <a:buChar char="v"/>
            </a:pPr>
            <a:r>
              <a:rPr lang="en-US" sz="1600" dirty="0">
                <a:latin typeface="Bell MT" panose="02020503060305020303" pitchFamily="18" charset="0"/>
              </a:rPr>
              <a:t>Quartz or fused silica cuvettes are required for spectroscopy in the UV region. Silicate glasses can be used for the manufacture of cuvettes for use between 350 and 2000 nm. </a:t>
            </a:r>
          </a:p>
          <a:p>
            <a:pPr marL="285750" indent="-285750" algn="just">
              <a:buFont typeface="Wingdings" panose="05000000000000000000" pitchFamily="2" charset="2"/>
              <a:buChar char="v"/>
            </a:pPr>
            <a:r>
              <a:rPr lang="en-US" sz="1600" dirty="0">
                <a:latin typeface="Bell MT" panose="02020503060305020303" pitchFamily="18" charset="0"/>
              </a:rPr>
              <a:t>The thickness of the cell is generally 1 cm. cells may be rectangular in shape or cylindrical with flat ends.</a:t>
            </a:r>
            <a:endParaRPr lang="en-IN" sz="1600" dirty="0">
              <a:latin typeface="Bell MT" panose="02020503060305020303" pitchFamily="18" charset="0"/>
            </a:endParaRPr>
          </a:p>
        </p:txBody>
      </p:sp>
      <p:pic>
        <p:nvPicPr>
          <p:cNvPr id="6" name="Graphic 5" descr="Blackboard">
            <a:extLst>
              <a:ext uri="{FF2B5EF4-FFF2-40B4-BE49-F238E27FC236}">
                <a16:creationId xmlns:a16="http://schemas.microsoft.com/office/drawing/2014/main" id="{0AC96C67-E924-C1CA-437A-5D0ED17E95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1800" y="367385"/>
            <a:ext cx="1097280" cy="1097280"/>
          </a:xfrm>
          <a:prstGeom prst="rect">
            <a:avLst/>
          </a:prstGeom>
        </p:spPr>
      </p:pic>
      <p:pic>
        <p:nvPicPr>
          <p:cNvPr id="8" name="Graphic 7" descr="Blackboard">
            <a:extLst>
              <a:ext uri="{FF2B5EF4-FFF2-40B4-BE49-F238E27FC236}">
                <a16:creationId xmlns:a16="http://schemas.microsoft.com/office/drawing/2014/main" id="{9464EB8C-5BE2-9E55-FCB9-0FA5F0BC27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39466" y="956733"/>
            <a:ext cx="4944533" cy="4944533"/>
          </a:xfrm>
          <a:prstGeom prst="rect">
            <a:avLst/>
          </a:prstGeom>
        </p:spPr>
      </p:pic>
    </p:spTree>
    <p:extLst>
      <p:ext uri="{BB962C8B-B14F-4D97-AF65-F5344CB8AC3E}">
        <p14:creationId xmlns:p14="http://schemas.microsoft.com/office/powerpoint/2010/main" val="367417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7E1CF-1BCA-3F44-59EB-6D34E8CA3D52}"/>
            </a:ext>
          </a:extLst>
        </p:cNvPr>
        <p:cNvGrpSpPr/>
        <p:nvPr/>
      </p:nvGrpSpPr>
      <p:grpSpPr>
        <a:xfrm>
          <a:off x="0" y="0"/>
          <a:ext cx="0" cy="0"/>
          <a:chOff x="0" y="0"/>
          <a:chExt cx="0" cy="0"/>
        </a:xfrm>
      </p:grpSpPr>
      <p:pic>
        <p:nvPicPr>
          <p:cNvPr id="5" name="Graphic 4" descr="Chat">
            <a:extLst>
              <a:ext uri="{FF2B5EF4-FFF2-40B4-BE49-F238E27FC236}">
                <a16:creationId xmlns:a16="http://schemas.microsoft.com/office/drawing/2014/main" id="{C0E5EA40-E9E2-F1E1-B75E-6880B29088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01667" y="107310"/>
            <a:ext cx="2091266" cy="1907758"/>
          </a:xfrm>
          <a:prstGeom prst="rect">
            <a:avLst/>
          </a:prstGeom>
        </p:spPr>
      </p:pic>
      <p:sp>
        <p:nvSpPr>
          <p:cNvPr id="3" name="TextBox 2">
            <a:extLst>
              <a:ext uri="{FF2B5EF4-FFF2-40B4-BE49-F238E27FC236}">
                <a16:creationId xmlns:a16="http://schemas.microsoft.com/office/drawing/2014/main" id="{6198561A-FDF9-E8A5-A6C0-6F519D6D432C}"/>
              </a:ext>
            </a:extLst>
          </p:cNvPr>
          <p:cNvSpPr txBox="1"/>
          <p:nvPr/>
        </p:nvSpPr>
        <p:spPr>
          <a:xfrm>
            <a:off x="148166" y="1413063"/>
            <a:ext cx="11895668" cy="4031873"/>
          </a:xfrm>
          <a:prstGeom prst="rect">
            <a:avLst/>
          </a:prstGeom>
          <a:noFill/>
        </p:spPr>
        <p:txBody>
          <a:bodyPr wrap="square">
            <a:spAutoFit/>
          </a:bodyPr>
          <a:lstStyle/>
          <a:p>
            <a:pPr algn="just"/>
            <a:r>
              <a:rPr lang="en-US" sz="1600" b="1" i="1" u="sng" dirty="0">
                <a:latin typeface="Bell MT" panose="02020503060305020303" pitchFamily="18" charset="0"/>
              </a:rPr>
              <a:t>4. Detectors: </a:t>
            </a:r>
          </a:p>
          <a:p>
            <a:pPr algn="just"/>
            <a:endParaRPr lang="en-US" sz="1600" b="1" i="1" u="sng" dirty="0">
              <a:latin typeface="Bell MT" panose="02020503060305020303" pitchFamily="18" charset="0"/>
            </a:endParaRPr>
          </a:p>
          <a:p>
            <a:pPr algn="just"/>
            <a:r>
              <a:rPr lang="en-US" sz="1600" dirty="0">
                <a:latin typeface="Bell MT" panose="02020503060305020303" pitchFamily="18" charset="0"/>
              </a:rPr>
              <a:t>In order to detect radiation, three types of photosensitive devices are </a:t>
            </a:r>
          </a:p>
          <a:p>
            <a:pPr algn="just"/>
            <a:endParaRPr lang="en-US" sz="1600" dirty="0">
              <a:latin typeface="Bell MT" panose="02020503060305020303" pitchFamily="18" charset="0"/>
            </a:endParaRPr>
          </a:p>
          <a:p>
            <a:pPr algn="just"/>
            <a:r>
              <a:rPr lang="en-US" sz="1600" b="1" dirty="0">
                <a:latin typeface="Bell MT" panose="02020503060305020303" pitchFamily="18" charset="0"/>
              </a:rPr>
              <a:t>a.</a:t>
            </a:r>
            <a:r>
              <a:rPr lang="en-US" sz="1600" dirty="0">
                <a:latin typeface="Bell MT" panose="02020503060305020303" pitchFamily="18" charset="0"/>
              </a:rPr>
              <a:t> </a:t>
            </a:r>
            <a:r>
              <a:rPr lang="en-US" sz="1600" b="1" dirty="0">
                <a:latin typeface="Bell MT" panose="02020503060305020303" pitchFamily="18" charset="0"/>
              </a:rPr>
              <a:t>Photovoltaic cells or barrier- layer cell </a:t>
            </a:r>
          </a:p>
          <a:p>
            <a:pPr algn="just"/>
            <a:r>
              <a:rPr lang="en-US" sz="1600" b="1" dirty="0">
                <a:latin typeface="Bell MT" panose="02020503060305020303" pitchFamily="18" charset="0"/>
              </a:rPr>
              <a:t>b. phototubes or photo emissive tubes </a:t>
            </a:r>
          </a:p>
          <a:p>
            <a:pPr algn="just"/>
            <a:r>
              <a:rPr lang="en-US" sz="1600" b="1" dirty="0">
                <a:latin typeface="Bell MT" panose="02020503060305020303" pitchFamily="18" charset="0"/>
              </a:rPr>
              <a:t>c. photomultiplier tubes </a:t>
            </a:r>
          </a:p>
          <a:p>
            <a:pPr algn="just"/>
            <a:endParaRPr lang="en-US" sz="1600" b="1" dirty="0">
              <a:latin typeface="Bell MT" panose="02020503060305020303" pitchFamily="18" charset="0"/>
            </a:endParaRPr>
          </a:p>
          <a:p>
            <a:pPr algn="just"/>
            <a:r>
              <a:rPr lang="en-US" sz="1600" b="1" dirty="0">
                <a:latin typeface="Bell MT" panose="02020503060305020303" pitchFamily="18" charset="0"/>
              </a:rPr>
              <a:t>a.  Photovoltaic cell </a:t>
            </a:r>
            <a:r>
              <a:rPr lang="en-US" sz="1600" dirty="0">
                <a:latin typeface="Bell MT" panose="02020503060305020303" pitchFamily="18" charset="0"/>
              </a:rPr>
              <a:t>is also known as barrier layer or </a:t>
            </a:r>
            <a:r>
              <a:rPr lang="en-US" sz="1600" b="1" dirty="0" err="1">
                <a:latin typeface="Bell MT" panose="02020503060305020303" pitchFamily="18" charset="0"/>
              </a:rPr>
              <a:t>photronic</a:t>
            </a:r>
            <a:r>
              <a:rPr lang="en-US" sz="1600" b="1" dirty="0">
                <a:latin typeface="Bell MT" panose="02020503060305020303" pitchFamily="18" charset="0"/>
              </a:rPr>
              <a:t> cell</a:t>
            </a:r>
            <a:r>
              <a:rPr lang="en-US" sz="1600" dirty="0">
                <a:latin typeface="Bell MT" panose="02020503060305020303" pitchFamily="18" charset="0"/>
              </a:rPr>
              <a:t>. </a:t>
            </a:r>
          </a:p>
          <a:p>
            <a:pPr marL="285750" indent="-285750" algn="just">
              <a:buFont typeface="Arial" panose="020B0604020202020204" pitchFamily="34" charset="0"/>
              <a:buChar char="•"/>
            </a:pPr>
            <a:r>
              <a:rPr lang="en-US" sz="1600" dirty="0">
                <a:latin typeface="Bell MT" panose="02020503060305020303" pitchFamily="18" charset="0"/>
              </a:rPr>
              <a:t>It consists of a metallic base plate like iron or </a:t>
            </a:r>
            <a:r>
              <a:rPr lang="en-US" sz="1600" dirty="0" err="1">
                <a:latin typeface="Bell MT" panose="02020503060305020303" pitchFamily="18" charset="0"/>
              </a:rPr>
              <a:t>aluminium</a:t>
            </a:r>
            <a:r>
              <a:rPr lang="en-US" sz="1600" dirty="0">
                <a:latin typeface="Bell MT" panose="02020503060305020303" pitchFamily="18" charset="0"/>
              </a:rPr>
              <a:t> which acts as one electrode. On its surface, a thin layer of a semiconductor metal like selenium is deposited. </a:t>
            </a:r>
          </a:p>
          <a:p>
            <a:pPr marL="285750" indent="-285750" algn="just">
              <a:buFont typeface="Arial" panose="020B0604020202020204" pitchFamily="34" charset="0"/>
              <a:buChar char="•"/>
            </a:pPr>
            <a:r>
              <a:rPr lang="en-US" sz="1600" dirty="0">
                <a:latin typeface="Bell MT" panose="02020503060305020303" pitchFamily="18" charset="0"/>
              </a:rPr>
              <a:t>Then the surface of selenium is covered by a very thin layer of silver or gold which acts as a second collector tube. </a:t>
            </a:r>
          </a:p>
          <a:p>
            <a:pPr marL="285750" indent="-285750" algn="just">
              <a:buFont typeface="Arial" panose="020B0604020202020204" pitchFamily="34" charset="0"/>
              <a:buChar char="•"/>
            </a:pPr>
            <a:r>
              <a:rPr lang="en-US" sz="1600" dirty="0">
                <a:latin typeface="Bell MT" panose="02020503060305020303" pitchFamily="18" charset="0"/>
              </a:rPr>
              <a:t>When the radiation is incident upon the surface of selenium, electrons are generated at the selenium- silver surface and the electrons are collected by the silver. </a:t>
            </a:r>
          </a:p>
          <a:p>
            <a:pPr marL="285750" indent="-285750" algn="just">
              <a:buFont typeface="Arial" panose="020B0604020202020204" pitchFamily="34" charset="0"/>
              <a:buChar char="•"/>
            </a:pPr>
            <a:r>
              <a:rPr lang="en-US" sz="1600" dirty="0">
                <a:latin typeface="Bell MT" panose="02020503060305020303" pitchFamily="18" charset="0"/>
              </a:rPr>
              <a:t>This accumulation at the silver surface creates an electric voltage difference between the silver surface and the basis of the cell. Phototubes are also known as photo emissive cells. </a:t>
            </a:r>
          </a:p>
        </p:txBody>
      </p:sp>
    </p:spTree>
    <p:extLst>
      <p:ext uri="{BB962C8B-B14F-4D97-AF65-F5344CB8AC3E}">
        <p14:creationId xmlns:p14="http://schemas.microsoft.com/office/powerpoint/2010/main" val="272882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1000"/>
                                        <p:tgtEl>
                                          <p:spTgt spid="3">
                                            <p:txEl>
                                              <p:pRg st="8" end="8"/>
                                            </p:txEl>
                                          </p:spTgt>
                                        </p:tgtEl>
                                      </p:cBhvr>
                                    </p:animEffect>
                                    <p:anim calcmode="lin" valueType="num">
                                      <p:cBhvr>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1000"/>
                                        <p:tgtEl>
                                          <p:spTgt spid="3">
                                            <p:txEl>
                                              <p:pRg st="10" end="10"/>
                                            </p:txEl>
                                          </p:spTgt>
                                        </p:tgtEl>
                                      </p:cBhvr>
                                    </p:animEffect>
                                    <p:anim calcmode="lin" valueType="num">
                                      <p:cBhvr>
                                        <p:cTn id="6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animEffect transition="in" filter="fade">
                                      <p:cBhvr>
                                        <p:cTn id="69" dur="1000"/>
                                        <p:tgtEl>
                                          <p:spTgt spid="3">
                                            <p:txEl>
                                              <p:pRg st="11" end="11"/>
                                            </p:txEl>
                                          </p:spTgt>
                                        </p:tgtEl>
                                      </p:cBhvr>
                                    </p:animEffect>
                                    <p:anim calcmode="lin" valueType="num">
                                      <p:cBhvr>
                                        <p:cTn id="7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3">
                                            <p:txEl>
                                              <p:pRg st="12" end="12"/>
                                            </p:txEl>
                                          </p:spTgt>
                                        </p:tgtEl>
                                        <p:attrNameLst>
                                          <p:attrName>style.visibility</p:attrName>
                                        </p:attrNameLst>
                                      </p:cBhvr>
                                      <p:to>
                                        <p:strVal val="visible"/>
                                      </p:to>
                                    </p:set>
                                    <p:animEffect transition="in" filter="fade">
                                      <p:cBhvr>
                                        <p:cTn id="76" dur="1000"/>
                                        <p:tgtEl>
                                          <p:spTgt spid="3">
                                            <p:txEl>
                                              <p:pRg st="12" end="12"/>
                                            </p:txEl>
                                          </p:spTgt>
                                        </p:tgtEl>
                                      </p:cBhvr>
                                    </p:animEffect>
                                    <p:anim calcmode="lin" valueType="num">
                                      <p:cBhvr>
                                        <p:cTn id="7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Blackboard">
            <a:extLst>
              <a:ext uri="{FF2B5EF4-FFF2-40B4-BE49-F238E27FC236}">
                <a16:creationId xmlns:a16="http://schemas.microsoft.com/office/drawing/2014/main" id="{79B6C0F4-4067-12B7-F402-23847FC81A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8968" y="154302"/>
            <a:ext cx="2983032" cy="2983032"/>
          </a:xfrm>
          <a:prstGeom prst="rect">
            <a:avLst/>
          </a:prstGeom>
        </p:spPr>
      </p:pic>
      <p:sp>
        <p:nvSpPr>
          <p:cNvPr id="3" name="TextBox 2">
            <a:extLst>
              <a:ext uri="{FF2B5EF4-FFF2-40B4-BE49-F238E27FC236}">
                <a16:creationId xmlns:a16="http://schemas.microsoft.com/office/drawing/2014/main" id="{1919255B-D0AA-706F-E614-1993D72EB172}"/>
              </a:ext>
            </a:extLst>
          </p:cNvPr>
          <p:cNvSpPr txBox="1"/>
          <p:nvPr/>
        </p:nvSpPr>
        <p:spPr>
          <a:xfrm>
            <a:off x="180392" y="874483"/>
            <a:ext cx="11831216" cy="4770537"/>
          </a:xfrm>
          <a:prstGeom prst="rect">
            <a:avLst/>
          </a:prstGeom>
          <a:noFill/>
        </p:spPr>
        <p:txBody>
          <a:bodyPr wrap="square">
            <a:spAutoFit/>
          </a:bodyPr>
          <a:lstStyle/>
          <a:p>
            <a:pPr marL="342900" indent="-342900" algn="just">
              <a:buAutoNum type="alphaLcPeriod" startAt="2"/>
            </a:pPr>
            <a:r>
              <a:rPr lang="en-US" sz="1600" b="1" dirty="0">
                <a:latin typeface="Bell MT" panose="02020503060305020303" pitchFamily="18" charset="0"/>
              </a:rPr>
              <a:t>A phototube </a:t>
            </a:r>
            <a:r>
              <a:rPr lang="en-US" sz="1600" dirty="0">
                <a:latin typeface="Bell MT" panose="02020503060305020303" pitchFamily="18" charset="0"/>
              </a:rPr>
              <a:t>consists of an evacuated glass bulb. </a:t>
            </a:r>
          </a:p>
          <a:p>
            <a:pPr marL="285750" indent="-285750" algn="just">
              <a:buFont typeface="Arial" panose="020B0604020202020204" pitchFamily="34" charset="0"/>
              <a:buChar char="•"/>
            </a:pPr>
            <a:r>
              <a:rPr lang="en-US" sz="1600" dirty="0">
                <a:latin typeface="Bell MT" panose="02020503060305020303" pitchFamily="18" charset="0"/>
              </a:rPr>
              <a:t>There is </a:t>
            </a:r>
            <a:r>
              <a:rPr lang="en-US" sz="1600" b="1" dirty="0">
                <a:latin typeface="Bell MT" panose="02020503060305020303" pitchFamily="18" charset="0"/>
              </a:rPr>
              <a:t>light sensitive cathode </a:t>
            </a:r>
            <a:r>
              <a:rPr lang="en-US" sz="1600" dirty="0">
                <a:latin typeface="Bell MT" panose="02020503060305020303" pitchFamily="18" charset="0"/>
              </a:rPr>
              <a:t>inside it. </a:t>
            </a:r>
          </a:p>
          <a:p>
            <a:pPr marL="285750" indent="-285750" algn="just">
              <a:buFont typeface="Arial" panose="020B0604020202020204" pitchFamily="34" charset="0"/>
              <a:buChar char="•"/>
            </a:pPr>
            <a:r>
              <a:rPr lang="en-US" sz="1600" dirty="0">
                <a:latin typeface="Bell MT" panose="02020503060305020303" pitchFamily="18" charset="0"/>
              </a:rPr>
              <a:t>The inner surface of cathode is coated with light sensitive layer such as potassium oxide and silver oxide. </a:t>
            </a:r>
          </a:p>
          <a:p>
            <a:pPr marL="285750" indent="-285750" algn="just">
              <a:buFont typeface="Arial" panose="020B0604020202020204" pitchFamily="34" charset="0"/>
              <a:buChar char="•"/>
            </a:pPr>
            <a:r>
              <a:rPr lang="en-US" sz="1600" dirty="0">
                <a:latin typeface="Bell MT" panose="02020503060305020303" pitchFamily="18" charset="0"/>
              </a:rPr>
              <a:t>When radiation is incident upon a cathode, photoelectrons are emitted. These are collected by an anode. </a:t>
            </a:r>
          </a:p>
          <a:p>
            <a:pPr marL="285750" indent="-285750" algn="just">
              <a:buFont typeface="Arial" panose="020B0604020202020204" pitchFamily="34" charset="0"/>
              <a:buChar char="•"/>
            </a:pPr>
            <a:r>
              <a:rPr lang="en-US" sz="1600" dirty="0">
                <a:latin typeface="Bell MT" panose="02020503060305020303" pitchFamily="18" charset="0"/>
              </a:rPr>
              <a:t>Then these are returned via external circuit. And by this process current is amplified and recorded. </a:t>
            </a:r>
          </a:p>
          <a:p>
            <a:pPr marL="342900" indent="-342900" algn="just">
              <a:buAutoNum type="alphaLcPeriod" startAt="2"/>
            </a:pPr>
            <a:endParaRPr lang="en-US" sz="1600" dirty="0">
              <a:latin typeface="Bell MT" panose="02020503060305020303" pitchFamily="18" charset="0"/>
            </a:endParaRPr>
          </a:p>
          <a:p>
            <a:pPr algn="just"/>
            <a:endParaRPr lang="en-US" sz="1600" dirty="0">
              <a:latin typeface="Bell MT" panose="02020503060305020303" pitchFamily="18" charset="0"/>
            </a:endParaRPr>
          </a:p>
          <a:p>
            <a:pPr marL="342900" indent="-342900" algn="just">
              <a:buAutoNum type="alphaLcPeriod" startAt="3"/>
            </a:pPr>
            <a:r>
              <a:rPr lang="en-US" sz="1600" b="1" dirty="0">
                <a:latin typeface="Bell MT" panose="02020503060305020303" pitchFamily="18" charset="0"/>
              </a:rPr>
              <a:t>The photomultiplier tube </a:t>
            </a:r>
            <a:r>
              <a:rPr lang="en-US" sz="1600" dirty="0">
                <a:latin typeface="Bell MT" panose="02020503060305020303" pitchFamily="18" charset="0"/>
              </a:rPr>
              <a:t>is a commonly used detector in UV spectroscopy.</a:t>
            </a:r>
          </a:p>
          <a:p>
            <a:pPr marL="285750" indent="-285750" algn="just">
              <a:buFont typeface="Arial" panose="020B0604020202020204" pitchFamily="34" charset="0"/>
              <a:buChar char="•"/>
            </a:pPr>
            <a:r>
              <a:rPr lang="en-US" sz="1600" dirty="0">
                <a:latin typeface="Bell MT" panose="02020503060305020303" pitchFamily="18" charset="0"/>
              </a:rPr>
              <a:t> It consists of a </a:t>
            </a:r>
            <a:r>
              <a:rPr lang="en-US" sz="1600" b="1" dirty="0">
                <a:latin typeface="Bell MT" panose="02020503060305020303" pitchFamily="18" charset="0"/>
              </a:rPr>
              <a:t>photo emissive cathode </a:t>
            </a:r>
            <a:r>
              <a:rPr lang="en-US" sz="1600" dirty="0">
                <a:latin typeface="Bell MT" panose="02020503060305020303" pitchFamily="18" charset="0"/>
              </a:rPr>
              <a:t>(a cathode which emits electrons when struck by photons of radiation), several dynodes (which emit several electrons for each electron striking them) and an anode. </a:t>
            </a:r>
          </a:p>
          <a:p>
            <a:pPr marL="285750" indent="-285750" algn="just">
              <a:buFont typeface="Arial" panose="020B0604020202020204" pitchFamily="34" charset="0"/>
              <a:buChar char="•"/>
            </a:pPr>
            <a:r>
              <a:rPr lang="en-US" sz="1600" dirty="0">
                <a:latin typeface="Bell MT" panose="02020503060305020303" pitchFamily="18" charset="0"/>
              </a:rPr>
              <a:t>A photon of radiation entering the tube strikes the cathode, causing the emission of several electrons. These electrons are accelerated towards the first dynode (which is 90V more positive than the cathode). </a:t>
            </a:r>
          </a:p>
          <a:p>
            <a:pPr marL="285750" indent="-285750" algn="just">
              <a:buFont typeface="Arial" panose="020B0604020202020204" pitchFamily="34" charset="0"/>
              <a:buChar char="•"/>
            </a:pPr>
            <a:r>
              <a:rPr lang="en-US" sz="1600" dirty="0">
                <a:latin typeface="Bell MT" panose="02020503060305020303" pitchFamily="18" charset="0"/>
              </a:rPr>
              <a:t>The electrons strike the first dynode, causing the emission of several electrons for each incident electron. </a:t>
            </a:r>
          </a:p>
          <a:p>
            <a:pPr marL="285750" indent="-285750" algn="just">
              <a:buFont typeface="Arial" panose="020B0604020202020204" pitchFamily="34" charset="0"/>
              <a:buChar char="•"/>
            </a:pPr>
            <a:r>
              <a:rPr lang="en-US" sz="1600" dirty="0">
                <a:latin typeface="Bell MT" panose="02020503060305020303" pitchFamily="18" charset="0"/>
              </a:rPr>
              <a:t>These electrons are then accelerated towards the second dynode, to produce more electrons which are accelerated towards dynode three and so on. </a:t>
            </a:r>
          </a:p>
          <a:p>
            <a:pPr marL="285750" indent="-285750" algn="just">
              <a:buFont typeface="Arial" panose="020B0604020202020204" pitchFamily="34" charset="0"/>
              <a:buChar char="•"/>
            </a:pPr>
            <a:r>
              <a:rPr lang="en-US" sz="1600" dirty="0">
                <a:latin typeface="Bell MT" panose="02020503060305020303" pitchFamily="18" charset="0"/>
              </a:rPr>
              <a:t>Eventually, the electrons are collected at the anode. By this time, each original photon has produced 106 - 107 electrons. The resulting current is amplified and measured.</a:t>
            </a:r>
          </a:p>
          <a:p>
            <a:pPr marL="285750" indent="-285750" algn="just">
              <a:buFont typeface="Arial" panose="020B0604020202020204" pitchFamily="34" charset="0"/>
              <a:buChar char="•"/>
            </a:pPr>
            <a:r>
              <a:rPr lang="en-US" sz="1600" dirty="0">
                <a:latin typeface="Bell MT" panose="02020503060305020303" pitchFamily="18" charset="0"/>
              </a:rPr>
              <a:t> Photomultipliers are very sensitive to UV and visible radiation.</a:t>
            </a:r>
          </a:p>
          <a:p>
            <a:pPr marL="285750" indent="-285750" algn="just">
              <a:buFont typeface="Arial" panose="020B0604020202020204" pitchFamily="34" charset="0"/>
              <a:buChar char="•"/>
            </a:pPr>
            <a:r>
              <a:rPr lang="en-US" sz="1600" dirty="0">
                <a:latin typeface="Bell MT" panose="02020503060305020303" pitchFamily="18" charset="0"/>
              </a:rPr>
              <a:t> They have fast response times. Intense light damages photomultipliers; they are limited to measuring low power     radiation.</a:t>
            </a:r>
            <a:endParaRPr lang="en-IN" sz="1600" dirty="0">
              <a:latin typeface="Bell MT" panose="02020503060305020303" pitchFamily="18" charset="0"/>
            </a:endParaRPr>
          </a:p>
        </p:txBody>
      </p:sp>
    </p:spTree>
    <p:extLst>
      <p:ext uri="{BB962C8B-B14F-4D97-AF65-F5344CB8AC3E}">
        <p14:creationId xmlns:p14="http://schemas.microsoft.com/office/powerpoint/2010/main" val="381423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45CD8-350F-95B1-ADF1-DC748B86CD90}"/>
            </a:ext>
          </a:extLst>
        </p:cNvPr>
        <p:cNvGrpSpPr/>
        <p:nvPr/>
      </p:nvGrpSpPr>
      <p:grpSpPr>
        <a:xfrm>
          <a:off x="0" y="0"/>
          <a:ext cx="0" cy="0"/>
          <a:chOff x="0" y="0"/>
          <a:chExt cx="0" cy="0"/>
        </a:xfrm>
      </p:grpSpPr>
      <p:pic>
        <p:nvPicPr>
          <p:cNvPr id="5" name="Graphic 4" descr="Chat">
            <a:extLst>
              <a:ext uri="{FF2B5EF4-FFF2-40B4-BE49-F238E27FC236}">
                <a16:creationId xmlns:a16="http://schemas.microsoft.com/office/drawing/2014/main" id="{27966E20-BED7-3263-17B3-2ED6CCF477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4801" y="843910"/>
            <a:ext cx="2091266" cy="1907758"/>
          </a:xfrm>
          <a:prstGeom prst="rect">
            <a:avLst/>
          </a:prstGeom>
        </p:spPr>
      </p:pic>
      <p:sp>
        <p:nvSpPr>
          <p:cNvPr id="4" name="TextBox 3">
            <a:extLst>
              <a:ext uri="{FF2B5EF4-FFF2-40B4-BE49-F238E27FC236}">
                <a16:creationId xmlns:a16="http://schemas.microsoft.com/office/drawing/2014/main" id="{000AC96E-61FD-D26D-B3D6-0E9EF2B3202F}"/>
              </a:ext>
            </a:extLst>
          </p:cNvPr>
          <p:cNvSpPr txBox="1"/>
          <p:nvPr/>
        </p:nvSpPr>
        <p:spPr>
          <a:xfrm>
            <a:off x="423333" y="1673705"/>
            <a:ext cx="6096000" cy="2062103"/>
          </a:xfrm>
          <a:prstGeom prst="rect">
            <a:avLst/>
          </a:prstGeom>
          <a:noFill/>
        </p:spPr>
        <p:txBody>
          <a:bodyPr wrap="square">
            <a:spAutoFit/>
          </a:bodyPr>
          <a:lstStyle/>
          <a:p>
            <a:pPr marL="285750" indent="-285750" algn="just">
              <a:buFont typeface="Wingdings" panose="05000000000000000000" pitchFamily="2" charset="2"/>
              <a:buChar char="v"/>
            </a:pPr>
            <a:r>
              <a:rPr lang="en-US" sz="1600" dirty="0">
                <a:latin typeface="Bell MT" panose="02020503060305020303" pitchFamily="18" charset="0"/>
              </a:rPr>
              <a:t>Single beam spectrophotometer is an analytical instrument in which all the light waves coming from the light source passes through the sample. </a:t>
            </a:r>
          </a:p>
          <a:p>
            <a:pPr marL="285750" indent="-285750" algn="just">
              <a:buFont typeface="Wingdings" panose="05000000000000000000" pitchFamily="2" charset="2"/>
              <a:buChar char="v"/>
            </a:pPr>
            <a:r>
              <a:rPr lang="en-US" sz="1600" dirty="0">
                <a:latin typeface="Bell MT" panose="02020503060305020303" pitchFamily="18" charset="0"/>
              </a:rPr>
              <a:t>Therefore, the measurements are taken as the intensity of light before and after the light pass through the sample. These single beam spectrophotometers are more compact and optically simpler than double beam spectrophotometers. And also these instruments are less expensive.</a:t>
            </a:r>
            <a:endParaRPr lang="en-IN" sz="1600" dirty="0">
              <a:latin typeface="Bell MT" panose="02020503060305020303" pitchFamily="18" charset="0"/>
            </a:endParaRPr>
          </a:p>
        </p:txBody>
      </p:sp>
      <p:sp>
        <p:nvSpPr>
          <p:cNvPr id="7" name="TextBox 6">
            <a:extLst>
              <a:ext uri="{FF2B5EF4-FFF2-40B4-BE49-F238E27FC236}">
                <a16:creationId xmlns:a16="http://schemas.microsoft.com/office/drawing/2014/main" id="{F4CDAC60-5605-20C3-AD24-C3E975AB16F8}"/>
              </a:ext>
            </a:extLst>
          </p:cNvPr>
          <p:cNvSpPr txBox="1"/>
          <p:nvPr/>
        </p:nvSpPr>
        <p:spPr>
          <a:xfrm>
            <a:off x="423333" y="1178468"/>
            <a:ext cx="6096000" cy="369332"/>
          </a:xfrm>
          <a:prstGeom prst="rect">
            <a:avLst/>
          </a:prstGeom>
          <a:noFill/>
        </p:spPr>
        <p:txBody>
          <a:bodyPr wrap="square">
            <a:spAutoFit/>
          </a:bodyPr>
          <a:lstStyle/>
          <a:p>
            <a:pPr marL="285750" indent="-285750">
              <a:buFont typeface="Arial" panose="020B0604020202020204" pitchFamily="34" charset="0"/>
              <a:buChar char="•"/>
            </a:pPr>
            <a:r>
              <a:rPr lang="en-IN" b="1" i="1" u="sng" dirty="0">
                <a:latin typeface="Bell MT" panose="02020503060305020303" pitchFamily="18" charset="0"/>
              </a:rPr>
              <a:t>Single Beam Spectrophotometer: </a:t>
            </a:r>
          </a:p>
        </p:txBody>
      </p:sp>
      <p:sp>
        <p:nvSpPr>
          <p:cNvPr id="9" name="TextBox 8">
            <a:extLst>
              <a:ext uri="{FF2B5EF4-FFF2-40B4-BE49-F238E27FC236}">
                <a16:creationId xmlns:a16="http://schemas.microsoft.com/office/drawing/2014/main" id="{1327B80C-571C-3480-F2C4-E2D5843BB29A}"/>
              </a:ext>
            </a:extLst>
          </p:cNvPr>
          <p:cNvSpPr txBox="1"/>
          <p:nvPr/>
        </p:nvSpPr>
        <p:spPr>
          <a:xfrm>
            <a:off x="5190067" y="3861713"/>
            <a:ext cx="6096000" cy="2554545"/>
          </a:xfrm>
          <a:prstGeom prst="rect">
            <a:avLst/>
          </a:prstGeom>
          <a:noFill/>
        </p:spPr>
        <p:txBody>
          <a:bodyPr wrap="square">
            <a:spAutoFit/>
          </a:bodyPr>
          <a:lstStyle/>
          <a:p>
            <a:pPr marL="285750" indent="-285750" algn="just">
              <a:buFont typeface="Wingdings" panose="05000000000000000000" pitchFamily="2" charset="2"/>
              <a:buChar char="v"/>
            </a:pPr>
            <a:r>
              <a:rPr lang="en-US" sz="1600" dirty="0">
                <a:latin typeface="Bell MT" panose="02020503060305020303" pitchFamily="18" charset="0"/>
              </a:rPr>
              <a:t>The sensitivity of detection of the light beam after it passes through the sample is high since it uses a non-split light beam (therefore, high energy exists throughout). Single beam spectrophotometers are available in analysis at visible and ultraviolet wavelength ranges. </a:t>
            </a:r>
          </a:p>
          <a:p>
            <a:pPr marL="285750" indent="-285750" algn="just">
              <a:buFont typeface="Wingdings" panose="05000000000000000000" pitchFamily="2" charset="2"/>
              <a:buChar char="v"/>
            </a:pPr>
            <a:r>
              <a:rPr lang="en-US" sz="1600" dirty="0">
                <a:latin typeface="Bell MT" panose="02020503060305020303" pitchFamily="18" charset="0"/>
              </a:rPr>
              <a:t>A single beam spectrophotometer measures the concentration of an analyte in a sample by measuring the amount of light absorbed by that analyte. Here, the Beer Lambert Law comes into operation. This law states that the concentration of an analyte is directly proportional to the absorbance.</a:t>
            </a:r>
            <a:endParaRPr lang="en-IN" sz="1600" dirty="0">
              <a:latin typeface="Bell MT" panose="02020503060305020303" pitchFamily="18" charset="0"/>
            </a:endParaRPr>
          </a:p>
        </p:txBody>
      </p:sp>
    </p:spTree>
    <p:extLst>
      <p:ext uri="{BB962C8B-B14F-4D97-AF65-F5344CB8AC3E}">
        <p14:creationId xmlns:p14="http://schemas.microsoft.com/office/powerpoint/2010/main" val="315488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589F2-E5B7-6B9C-D23E-4F5FCA9ADE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2C93D4F-734E-1031-0859-60BD2070E721}"/>
              </a:ext>
            </a:extLst>
          </p:cNvPr>
          <p:cNvSpPr txBox="1"/>
          <p:nvPr/>
        </p:nvSpPr>
        <p:spPr>
          <a:xfrm>
            <a:off x="364066" y="1154177"/>
            <a:ext cx="6096000" cy="369332"/>
          </a:xfrm>
          <a:prstGeom prst="rect">
            <a:avLst/>
          </a:prstGeom>
          <a:noFill/>
        </p:spPr>
        <p:txBody>
          <a:bodyPr wrap="square">
            <a:spAutoFit/>
          </a:bodyPr>
          <a:lstStyle/>
          <a:p>
            <a:pPr marL="285750" indent="-285750">
              <a:buFont typeface="Arial" panose="020B0604020202020204" pitchFamily="34" charset="0"/>
              <a:buChar char="•"/>
            </a:pPr>
            <a:r>
              <a:rPr lang="en-IN" b="1" i="1" u="sng" dirty="0">
                <a:latin typeface="Bell MT" panose="02020503060305020303" pitchFamily="18" charset="0"/>
              </a:rPr>
              <a:t>Double Beam Spectrophotometer:</a:t>
            </a:r>
          </a:p>
        </p:txBody>
      </p:sp>
      <p:sp>
        <p:nvSpPr>
          <p:cNvPr id="8" name="TextBox 7">
            <a:extLst>
              <a:ext uri="{FF2B5EF4-FFF2-40B4-BE49-F238E27FC236}">
                <a16:creationId xmlns:a16="http://schemas.microsoft.com/office/drawing/2014/main" id="{0159B3E4-ECD2-52C9-82C4-E204EFA34FFB}"/>
              </a:ext>
            </a:extLst>
          </p:cNvPr>
          <p:cNvSpPr txBox="1"/>
          <p:nvPr/>
        </p:nvSpPr>
        <p:spPr>
          <a:xfrm>
            <a:off x="364066" y="1882970"/>
            <a:ext cx="6096000" cy="1569660"/>
          </a:xfrm>
          <a:prstGeom prst="rect">
            <a:avLst/>
          </a:prstGeom>
          <a:noFill/>
        </p:spPr>
        <p:txBody>
          <a:bodyPr wrap="square">
            <a:spAutoFit/>
          </a:bodyPr>
          <a:lstStyle/>
          <a:p>
            <a:pPr marL="285750" indent="-285750" algn="just">
              <a:buFont typeface="Wingdings" panose="05000000000000000000" pitchFamily="2" charset="2"/>
              <a:buChar char="v"/>
            </a:pPr>
            <a:r>
              <a:rPr lang="en-US" sz="1600" dirty="0">
                <a:latin typeface="Bell MT" panose="02020503060305020303" pitchFamily="18" charset="0"/>
              </a:rPr>
              <a:t>Double beam spectrophotometer is an analytical instrument in which the light beam coming from the light source splits into two fractions. </a:t>
            </a:r>
          </a:p>
          <a:p>
            <a:pPr marL="285750" indent="-285750" algn="just">
              <a:buFont typeface="Wingdings" panose="05000000000000000000" pitchFamily="2" charset="2"/>
              <a:buChar char="v"/>
            </a:pPr>
            <a:r>
              <a:rPr lang="en-US" sz="1600" dirty="0">
                <a:latin typeface="Bell MT" panose="02020503060305020303" pitchFamily="18" charset="0"/>
              </a:rPr>
              <a:t>One fraction acts as the reference (the reference beam) while the other fraction passes through the sample (sample beam). As a result, the reference beam does not pass through the sample.</a:t>
            </a:r>
            <a:endParaRPr lang="en-IN" sz="1600" dirty="0">
              <a:latin typeface="Bell MT" panose="02020503060305020303" pitchFamily="18" charset="0"/>
            </a:endParaRPr>
          </a:p>
        </p:txBody>
      </p:sp>
      <p:sp>
        <p:nvSpPr>
          <p:cNvPr id="11" name="TextBox 10">
            <a:extLst>
              <a:ext uri="{FF2B5EF4-FFF2-40B4-BE49-F238E27FC236}">
                <a16:creationId xmlns:a16="http://schemas.microsoft.com/office/drawing/2014/main" id="{A3483E62-2E05-FB5D-B2F4-1455FB715DF2}"/>
              </a:ext>
            </a:extLst>
          </p:cNvPr>
          <p:cNvSpPr txBox="1"/>
          <p:nvPr/>
        </p:nvSpPr>
        <p:spPr>
          <a:xfrm>
            <a:off x="4293461" y="3878704"/>
            <a:ext cx="7276497" cy="2062103"/>
          </a:xfrm>
          <a:prstGeom prst="rect">
            <a:avLst/>
          </a:prstGeom>
          <a:noFill/>
        </p:spPr>
        <p:txBody>
          <a:bodyPr wrap="square">
            <a:spAutoFit/>
          </a:bodyPr>
          <a:lstStyle/>
          <a:p>
            <a:pPr marL="285750" indent="-285750" algn="just">
              <a:buFont typeface="Wingdings" panose="05000000000000000000" pitchFamily="2" charset="2"/>
              <a:buChar char="v"/>
            </a:pPr>
            <a:r>
              <a:rPr lang="en-US" sz="1600" dirty="0">
                <a:latin typeface="Bell MT" panose="02020503060305020303" pitchFamily="18" charset="0"/>
              </a:rPr>
              <a:t>The sample beam can measure the absorbance of the sample. The reference beam can measure the absorption (the sample beam can be compared with the reference beam). Therefore, the absorption is the ratio between the sample beam (after passing through the sample) and a reference beam. </a:t>
            </a:r>
          </a:p>
          <a:p>
            <a:pPr marL="285750" indent="-285750" algn="just">
              <a:buFont typeface="Wingdings" panose="05000000000000000000" pitchFamily="2" charset="2"/>
              <a:buChar char="v"/>
            </a:pPr>
            <a:r>
              <a:rPr lang="en-US" sz="1600" dirty="0">
                <a:latin typeface="Bell MT" panose="02020503060305020303" pitchFamily="18" charset="0"/>
              </a:rPr>
              <a:t>A spectrophotometer has a monochromator that isolates the desired wavelengths from a light beam. The reference beam and sample beam recombine before moving to the monochromator. Consequently, this avoids or compensate the electronic and mechanical effects on both sample and reference beams, equally.</a:t>
            </a:r>
            <a:endParaRPr lang="en-IN" sz="1600" dirty="0">
              <a:latin typeface="Bell MT" panose="02020503060305020303" pitchFamily="18" charset="0"/>
            </a:endParaRPr>
          </a:p>
        </p:txBody>
      </p:sp>
      <p:pic>
        <p:nvPicPr>
          <p:cNvPr id="12" name="Graphic 11" descr="Open Book">
            <a:extLst>
              <a:ext uri="{FF2B5EF4-FFF2-40B4-BE49-F238E27FC236}">
                <a16:creationId xmlns:a16="http://schemas.microsoft.com/office/drawing/2014/main" id="{631BE633-1B37-F7D8-6264-E561458248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04003" y="648166"/>
            <a:ext cx="2648372" cy="2648372"/>
          </a:xfrm>
          <a:prstGeom prst="rect">
            <a:avLst/>
          </a:prstGeom>
        </p:spPr>
      </p:pic>
    </p:spTree>
    <p:extLst>
      <p:ext uri="{BB962C8B-B14F-4D97-AF65-F5344CB8AC3E}">
        <p14:creationId xmlns:p14="http://schemas.microsoft.com/office/powerpoint/2010/main" val="76009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E8DC3A-71CF-7C65-7B7D-29DBF990BE5C}"/>
              </a:ext>
            </a:extLst>
          </p:cNvPr>
          <p:cNvSpPr txBox="1"/>
          <p:nvPr/>
        </p:nvSpPr>
        <p:spPr>
          <a:xfrm>
            <a:off x="110066" y="560150"/>
            <a:ext cx="12081933" cy="5509200"/>
          </a:xfrm>
          <a:prstGeom prst="rect">
            <a:avLst/>
          </a:prstGeom>
          <a:noFill/>
        </p:spPr>
        <p:txBody>
          <a:bodyPr wrap="square">
            <a:spAutoFit/>
          </a:bodyPr>
          <a:lstStyle/>
          <a:p>
            <a:pPr marL="285750" indent="-285750" algn="just">
              <a:buFont typeface="Arial" panose="020B0604020202020204" pitchFamily="34" charset="0"/>
              <a:buChar char="•"/>
            </a:pPr>
            <a:r>
              <a:rPr lang="en-US" sz="1600" b="1" i="1" u="sng" dirty="0">
                <a:latin typeface="Bell MT" panose="02020503060305020303" pitchFamily="18" charset="0"/>
              </a:rPr>
              <a:t>Applications:</a:t>
            </a:r>
          </a:p>
          <a:p>
            <a:pPr algn="just"/>
            <a:endParaRPr lang="en-US" sz="1600" b="1" i="1" u="sng" dirty="0">
              <a:latin typeface="Bell MT" panose="02020503060305020303" pitchFamily="18" charset="0"/>
            </a:endParaRPr>
          </a:p>
          <a:p>
            <a:pPr algn="just"/>
            <a:r>
              <a:rPr lang="en-US" sz="1600" dirty="0">
                <a:latin typeface="Bell MT" panose="02020503060305020303" pitchFamily="18" charset="0"/>
              </a:rPr>
              <a:t>1. Detection of Impurities </a:t>
            </a:r>
          </a:p>
          <a:p>
            <a:pPr marL="285750" indent="-285750" algn="just">
              <a:buFont typeface="Arial" panose="020B0604020202020204" pitchFamily="34" charset="0"/>
              <a:buChar char="•"/>
            </a:pPr>
            <a:r>
              <a:rPr lang="en-US" sz="1600" dirty="0">
                <a:latin typeface="Bell MT" panose="02020503060305020303" pitchFamily="18" charset="0"/>
              </a:rPr>
              <a:t>It is one of the best methods for determination of impurities in organic molecules. </a:t>
            </a:r>
          </a:p>
          <a:p>
            <a:pPr marL="285750" indent="-285750" algn="just">
              <a:buFont typeface="Arial" panose="020B0604020202020204" pitchFamily="34" charset="0"/>
              <a:buChar char="•"/>
            </a:pPr>
            <a:r>
              <a:rPr lang="en-US" sz="1600" dirty="0">
                <a:latin typeface="Bell MT" panose="02020503060305020303" pitchFamily="18" charset="0"/>
              </a:rPr>
              <a:t>Additional peaks can be observed due to impurities in the sample and it can be compared with that of standard raw material. </a:t>
            </a:r>
          </a:p>
          <a:p>
            <a:pPr marL="285750" indent="-285750" algn="just">
              <a:buFont typeface="Arial" panose="020B0604020202020204" pitchFamily="34" charset="0"/>
              <a:buChar char="•"/>
            </a:pPr>
            <a:r>
              <a:rPr lang="en-US" sz="1600" dirty="0">
                <a:latin typeface="Bell MT" panose="02020503060305020303" pitchFamily="18" charset="0"/>
              </a:rPr>
              <a:t>By also measuring the absorbance at specific wavelength, the impurities can be detected. </a:t>
            </a:r>
          </a:p>
          <a:p>
            <a:pPr algn="just"/>
            <a:endParaRPr lang="en-US" sz="1600" dirty="0">
              <a:latin typeface="Bell MT" panose="02020503060305020303" pitchFamily="18" charset="0"/>
            </a:endParaRPr>
          </a:p>
          <a:p>
            <a:pPr algn="just"/>
            <a:r>
              <a:rPr lang="en-US" sz="1600" dirty="0">
                <a:latin typeface="Bell MT" panose="02020503060305020303" pitchFamily="18" charset="0"/>
              </a:rPr>
              <a:t>2. Structure elucidation of organic compounds </a:t>
            </a:r>
          </a:p>
          <a:p>
            <a:pPr marL="285750" indent="-285750" algn="just">
              <a:buFont typeface="Arial" panose="020B0604020202020204" pitchFamily="34" charset="0"/>
              <a:buChar char="•"/>
            </a:pPr>
            <a:r>
              <a:rPr lang="en-US" sz="1600" dirty="0">
                <a:latin typeface="Bell MT" panose="02020503060305020303" pitchFamily="18" charset="0"/>
              </a:rPr>
              <a:t>It is useful in the structure elucidation of organic molecules, such as in detecting the presence or absence of unsaturation, the presence of hetero atoms. </a:t>
            </a:r>
          </a:p>
          <a:p>
            <a:pPr marL="285750" indent="-285750" algn="just">
              <a:buFont typeface="Arial" panose="020B0604020202020204" pitchFamily="34" charset="0"/>
              <a:buChar char="•"/>
            </a:pPr>
            <a:endParaRPr lang="en-US" sz="1600" dirty="0">
              <a:latin typeface="Bell MT" panose="02020503060305020303" pitchFamily="18" charset="0"/>
            </a:endParaRPr>
          </a:p>
          <a:p>
            <a:pPr algn="just"/>
            <a:r>
              <a:rPr lang="en-US" sz="1600" dirty="0">
                <a:latin typeface="Bell MT" panose="02020503060305020303" pitchFamily="18" charset="0"/>
              </a:rPr>
              <a:t>3. UV absorption spectroscopy can be used for the quantitative determination of compounds that absorb UV radiation.</a:t>
            </a:r>
          </a:p>
          <a:p>
            <a:pPr algn="just"/>
            <a:r>
              <a:rPr lang="en-US" sz="1600" dirty="0">
                <a:latin typeface="Bell MT" panose="02020503060305020303" pitchFamily="18" charset="0"/>
              </a:rPr>
              <a:t>4. UV absorption spectroscopy can characterize those types of compounds which absorbs UV radiation thus used in qualitative </a:t>
            </a:r>
            <a:r>
              <a:rPr lang="en-US" sz="1600">
                <a:latin typeface="Bell MT" panose="02020503060305020303" pitchFamily="18" charset="0"/>
              </a:rPr>
              <a:t>determination           of </a:t>
            </a:r>
            <a:r>
              <a:rPr lang="en-US" sz="1600" dirty="0">
                <a:latin typeface="Bell MT" panose="02020503060305020303" pitchFamily="18" charset="0"/>
              </a:rPr>
              <a:t>compounds. Identification is done by comparing the absorption spectrum with the spectra of known compounds. </a:t>
            </a:r>
          </a:p>
          <a:p>
            <a:pPr algn="just"/>
            <a:r>
              <a:rPr lang="en-US" sz="1600" dirty="0">
                <a:latin typeface="Bell MT" panose="02020503060305020303" pitchFamily="18" charset="0"/>
              </a:rPr>
              <a:t>5. This technique is used to detect the presence or absence of functional group in the compound. Absence of a band at particular wavelength regarded as an evidence for absence of particular group. </a:t>
            </a:r>
          </a:p>
          <a:p>
            <a:pPr algn="just"/>
            <a:r>
              <a:rPr lang="en-US" sz="1600" dirty="0">
                <a:latin typeface="Bell MT" panose="02020503060305020303" pitchFamily="18" charset="0"/>
              </a:rPr>
              <a:t>6. Kinetics of reaction can also be studied using UV spectroscopy. The UV radiation is passed through the reaction cell and the absorbance changes can be observed. </a:t>
            </a:r>
          </a:p>
          <a:p>
            <a:pPr algn="just"/>
            <a:r>
              <a:rPr lang="en-US" sz="1600" dirty="0">
                <a:latin typeface="Bell MT" panose="02020503060305020303" pitchFamily="18" charset="0"/>
              </a:rPr>
              <a:t>7. Many drugs are either in the form of raw material or in the form of formulation. They can be assayed by making a suitable solution of the drug in a solvent and measuring the absorbance at specific wavelength.</a:t>
            </a:r>
          </a:p>
          <a:p>
            <a:pPr algn="just"/>
            <a:r>
              <a:rPr lang="en-US" sz="1600" dirty="0">
                <a:latin typeface="Bell MT" panose="02020503060305020303" pitchFamily="18" charset="0"/>
              </a:rPr>
              <a:t>8. Molecular weights of compounds can be measured spectrophotometrically by preparing the suitable derivatives of these compounds.</a:t>
            </a:r>
          </a:p>
          <a:p>
            <a:pPr algn="just"/>
            <a:r>
              <a:rPr lang="en-US" sz="1600" dirty="0">
                <a:latin typeface="Bell MT" panose="02020503060305020303" pitchFamily="18" charset="0"/>
              </a:rPr>
              <a:t>9. UV spectrophotometer may be used as a detector for HPLC.</a:t>
            </a:r>
            <a:endParaRPr lang="en-IN" sz="1600" dirty="0">
              <a:latin typeface="Bell MT" panose="02020503060305020303" pitchFamily="18" charset="0"/>
            </a:endParaRPr>
          </a:p>
        </p:txBody>
      </p:sp>
      <p:pic>
        <p:nvPicPr>
          <p:cNvPr id="4" name="Graphic 3" descr="Books on Shelf">
            <a:extLst>
              <a:ext uri="{FF2B5EF4-FFF2-40B4-BE49-F238E27FC236}">
                <a16:creationId xmlns:a16="http://schemas.microsoft.com/office/drawing/2014/main" id="{FDCE9C95-9855-BA2A-28A2-53604C817E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69974" y="157037"/>
            <a:ext cx="1534159" cy="1534159"/>
          </a:xfrm>
          <a:prstGeom prst="rect">
            <a:avLst/>
          </a:prstGeom>
        </p:spPr>
      </p:pic>
    </p:spTree>
    <p:extLst>
      <p:ext uri="{BB962C8B-B14F-4D97-AF65-F5344CB8AC3E}">
        <p14:creationId xmlns:p14="http://schemas.microsoft.com/office/powerpoint/2010/main" val="171614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Graphic 10" descr="Books on Shelf">
            <a:extLst>
              <a:ext uri="{FF2B5EF4-FFF2-40B4-BE49-F238E27FC236}">
                <a16:creationId xmlns:a16="http://schemas.microsoft.com/office/drawing/2014/main" id="{18A239E6-97C0-4A74-8E7A-C9FD39A8C9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041" y="982364"/>
            <a:ext cx="2659472" cy="2659472"/>
          </a:xfrm>
          <a:prstGeom prst="rect">
            <a:avLst/>
          </a:prstGeom>
        </p:spPr>
      </p:pic>
      <p:cxnSp>
        <p:nvCxnSpPr>
          <p:cNvPr id="16" name="Straight Connector 15">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Graphic 4" descr="Chat">
            <a:extLst>
              <a:ext uri="{FF2B5EF4-FFF2-40B4-BE49-F238E27FC236}">
                <a16:creationId xmlns:a16="http://schemas.microsoft.com/office/drawing/2014/main" id="{EB71843F-0A0B-4317-B205-4B0A0B97C0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90143" y="983211"/>
            <a:ext cx="2646677" cy="2646677"/>
          </a:xfrm>
          <a:prstGeom prst="rect">
            <a:avLst/>
          </a:prstGeom>
        </p:spPr>
      </p:pic>
      <p:cxnSp>
        <p:nvCxnSpPr>
          <p:cNvPr id="20" name="Straight Connector 19">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Graphic 6" descr="Blackboard">
            <a:extLst>
              <a:ext uri="{FF2B5EF4-FFF2-40B4-BE49-F238E27FC236}">
                <a16:creationId xmlns:a16="http://schemas.microsoft.com/office/drawing/2014/main" id="{2696A1A4-8E43-47F6-A6DC-A9ADAB053D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56859" y="982364"/>
            <a:ext cx="2648371" cy="2648371"/>
          </a:xfrm>
          <a:prstGeom prst="rect">
            <a:avLst/>
          </a:prstGeom>
        </p:spPr>
      </p:pic>
      <p:cxnSp>
        <p:nvCxnSpPr>
          <p:cNvPr id="22" name="Straight Connector 21">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Graphic 8" descr="Open Book">
            <a:extLst>
              <a:ext uri="{FF2B5EF4-FFF2-40B4-BE49-F238E27FC236}">
                <a16:creationId xmlns:a16="http://schemas.microsoft.com/office/drawing/2014/main" id="{93E427C7-0218-4592-82DA-2431E4BF87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25269" y="1004677"/>
            <a:ext cx="2648372" cy="2648372"/>
          </a:xfrm>
          <a:prstGeom prst="rect">
            <a:avLst/>
          </a:prstGeom>
        </p:spPr>
      </p:pic>
      <p:sp>
        <p:nvSpPr>
          <p:cNvPr id="18" name="Rectangle 17">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61AC0E-7195-4ACF-AA0A-5E2923A987F7}"/>
              </a:ext>
            </a:extLst>
          </p:cNvPr>
          <p:cNvSpPr>
            <a:spLocks noGrp="1"/>
          </p:cNvSpPr>
          <p:nvPr>
            <p:ph type="ctrTitle"/>
          </p:nvPr>
        </p:nvSpPr>
        <p:spPr>
          <a:xfrm>
            <a:off x="527538" y="4756638"/>
            <a:ext cx="11139854" cy="930447"/>
          </a:xfrm>
        </p:spPr>
        <p:txBody>
          <a:bodyPr>
            <a:normAutofit/>
          </a:bodyPr>
          <a:lstStyle/>
          <a:p>
            <a:r>
              <a:rPr lang="en-US" sz="5400" dirty="0">
                <a:solidFill>
                  <a:srgbClr val="FFFFFF"/>
                </a:solidFill>
                <a:latin typeface="Franklin Gothic Book" panose="020B0503020102020204" pitchFamily="34" charset="0"/>
                <a:cs typeface="Segoe UI" panose="020B0502040204020203" pitchFamily="34" charset="0"/>
              </a:rPr>
              <a:t>THANK YOU</a:t>
            </a:r>
          </a:p>
        </p:txBody>
      </p:sp>
      <p:cxnSp>
        <p:nvCxnSpPr>
          <p:cNvPr id="24" name="Straight Connector 23">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814253EE-4FA2-4843-BE27-C7D5B08FFB81}"/>
              </a:ext>
            </a:extLst>
          </p:cNvPr>
          <p:cNvSpPr>
            <a:spLocks noGrp="1"/>
          </p:cNvSpPr>
          <p:nvPr>
            <p:ph type="subTitle" idx="1"/>
          </p:nvPr>
        </p:nvSpPr>
        <p:spPr>
          <a:xfrm>
            <a:off x="1339362" y="5815698"/>
            <a:ext cx="9144000" cy="420001"/>
          </a:xfrm>
        </p:spPr>
        <p:txBody>
          <a:bodyPr>
            <a:normAutofit/>
          </a:bodyPr>
          <a:lstStyle/>
          <a:p>
            <a:endParaRPr lang="en-US" sz="2000" dirty="0">
              <a:solidFill>
                <a:srgbClr val="E7E6E6"/>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7296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44781794_win32_fixed.potx" id="{FFA6945E-0D2E-49A3-B8AE-0157B47B7617}" vid="{3D53E5D5-FE42-40E3-89B4-70F55FAC32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Research presentation</Template>
  <TotalTime>163</TotalTime>
  <Words>6601</Words>
  <Application>Microsoft Office PowerPoint</Application>
  <PresentationFormat>Widescreen</PresentationFormat>
  <Paragraphs>306</Paragraphs>
  <Slides>15</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Algerian</vt:lpstr>
      <vt:lpstr>Arial</vt:lpstr>
      <vt:lpstr>Bell MT</vt:lpstr>
      <vt:lpstr>Calibri</vt:lpstr>
      <vt:lpstr>Calibri Light</vt:lpstr>
      <vt:lpstr>Franklin Gothic Book</vt:lpstr>
      <vt:lpstr>Segoe UI</vt:lpstr>
      <vt:lpstr>Wingdings</vt:lpstr>
      <vt:lpstr>Office Theme</vt:lpstr>
      <vt:lpstr>PowerPoint Presentation</vt:lpstr>
      <vt:lpstr>What is UV-VIS Spectroscopy?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Bhagyashree Jadhav</dc:creator>
  <cp:lastModifiedBy>Bhagyashree Jadhav</cp:lastModifiedBy>
  <cp:revision>1</cp:revision>
  <dcterms:created xsi:type="dcterms:W3CDTF">2025-06-21T07:27:28Z</dcterms:created>
  <dcterms:modified xsi:type="dcterms:W3CDTF">2025-06-21T15:47:47Z</dcterms:modified>
</cp:coreProperties>
</file>